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emf" ContentType="image/x-emf"/>
  <Default Extension="JPG" ContentType="image/jpeg"/>
  <Default Extension="BEEE2880" ContentType="image/png"/>
  <Default Extension="rels" ContentType="application/vnd.openxmlformats-package.relationships+xml"/>
  <Override PartName="/ppt/presentation.xml" ContentType="application/vnd.openxmlformats-officedocument.presentationml.presentation.main+xml"/>
  <Override PartName="/ppt/slides/slide8.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4.xml" ContentType="application/vnd.openxmlformats-officedocument.presentationml.slideLayout+xml"/>
  <Override PartName="/ppt/slides/slide13.xml" ContentType="application/vnd.openxmlformats-officedocument.presentationml.slide+xml"/>
  <Override PartName="/ppt/slides/slide21.xml" ContentType="application/vnd.openxmlformats-officedocument.presentationml.slide+xml"/>
  <Override PartName="/ppt/slides/slide34.xml" ContentType="application/vnd.openxmlformats-officedocument.presentationml.slide+xml"/>
  <Override PartName="/ppt/slides/slide16.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42.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2.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11.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charts/chart2.xml" ContentType="application/vnd.openxmlformats-officedocument.drawingml.chart+xml"/>
  <Override PartName="/ppt/slides/slide48.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notesSlides/notesSlide2.xml" ContentType="application/vnd.openxmlformats-officedocument.presentationml.notesSlide+xml"/>
  <Override PartName="/ppt/slides/slide51.xml" ContentType="application/vnd.openxmlformats-officedocument.presentationml.slide+xml"/>
  <Override PartName="/ppt/slides/slide3.xml" ContentType="application/vnd.openxmlformats-officedocument.presentationml.slide+xml"/>
  <Override PartName="/ppt/slides/slide46.xml" ContentType="application/vnd.openxmlformats-officedocument.presentationml.slide+xml"/>
  <Override PartName="/ppt/notesSlides/notesSlide3.xml" ContentType="application/vnd.openxmlformats-officedocument.presentationml.notesSlide+xml"/>
  <Override PartName="/customXml/item3.xml" ContentType="application/xml"/>
  <Override PartName="/customXml/itemProps3.xml" ContentType="application/vnd.openxmlformats-officedocument.customXmlProperties+xml"/>
  <Override PartName="/ppt/slides/slide7.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5.xml" ContentType="application/vnd.openxmlformats-officedocument.presentationml.slide+xml"/>
  <Override PartName="/ppt/slides/slide36.xml" ContentType="application/vnd.openxmlformats-officedocument.presentationml.slide+xml"/>
  <Override PartName="/ppt/slides/slide49.xml" ContentType="application/vnd.openxmlformats-officedocument.presentationml.slide+xml"/>
  <Override PartName="/ppt/tableStyles.xml" ContentType="application/vnd.openxmlformats-officedocument.presentationml.tableStyles+xml"/>
  <Override PartName="/customXml/item1.xml" ContentType="application/xml"/>
  <Override PartName="/customXml/itemProps1.xml" ContentType="application/vnd.openxmlformats-officedocument.customXmlProperties+xml"/>
  <Override PartName="/ppt/slides/slide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charts/chart1.xml" ContentType="application/vnd.openxmlformats-officedocument.drawingml.chart+xml"/>
  <Override PartName="/ppt/slides/slide47.xml" ContentType="application/vnd.openxmlformats-officedocument.presentationml.slide+xml"/>
  <Override PartName="/ppt/notesSlides/notesSlide4.xml" ContentType="application/vnd.openxmlformats-officedocument.presentationml.notesSlide+xml"/>
  <Override PartName="/ppt/viewProps.xml" ContentType="application/vnd.openxmlformats-officedocument.presentationml.viewProps+xml"/>
  <Override PartName="/customXml/item4.xml" ContentType="application/xml"/>
  <Override PartName="/customXml/itemProps4.xml" ContentType="application/vnd.openxmlformats-officedocument.customXmlProperties+xml"/>
  <Override PartName="/ppt/slides/slide4.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5"/>
  </p:sldMasterIdLst>
  <p:notesMasterIdLst>
    <p:notesMasterId r:id="rId58"/>
  </p:notesMasterIdLst>
  <p:sldIdLst>
    <p:sldId id="256" r:id="rId6"/>
    <p:sldId id="324" r:id="rId7"/>
    <p:sldId id="323" r:id="rId8"/>
    <p:sldId id="259" r:id="rId9"/>
    <p:sldId id="258" r:id="rId10"/>
    <p:sldId id="293" r:id="rId11"/>
    <p:sldId id="267" r:id="rId12"/>
    <p:sldId id="270" r:id="rId13"/>
    <p:sldId id="294" r:id="rId14"/>
    <p:sldId id="266" r:id="rId15"/>
    <p:sldId id="271" r:id="rId16"/>
    <p:sldId id="295" r:id="rId17"/>
    <p:sldId id="296" r:id="rId18"/>
    <p:sldId id="273" r:id="rId19"/>
    <p:sldId id="274" r:id="rId20"/>
    <p:sldId id="275" r:id="rId21"/>
    <p:sldId id="297" r:id="rId22"/>
    <p:sldId id="278" r:id="rId23"/>
    <p:sldId id="299" r:id="rId24"/>
    <p:sldId id="300" r:id="rId25"/>
    <p:sldId id="304" r:id="rId26"/>
    <p:sldId id="283" r:id="rId27"/>
    <p:sldId id="284" r:id="rId28"/>
    <p:sldId id="277" r:id="rId29"/>
    <p:sldId id="285" r:id="rId30"/>
    <p:sldId id="286" r:id="rId31"/>
    <p:sldId id="287" r:id="rId32"/>
    <p:sldId id="301" r:id="rId33"/>
    <p:sldId id="306" r:id="rId34"/>
    <p:sldId id="302" r:id="rId35"/>
    <p:sldId id="305" r:id="rId36"/>
    <p:sldId id="288" r:id="rId37"/>
    <p:sldId id="289" r:id="rId38"/>
    <p:sldId id="290" r:id="rId39"/>
    <p:sldId id="291" r:id="rId40"/>
    <p:sldId id="292" r:id="rId41"/>
    <p:sldId id="307" r:id="rId42"/>
    <p:sldId id="322" r:id="rId43"/>
    <p:sldId id="318" r:id="rId44"/>
    <p:sldId id="319" r:id="rId45"/>
    <p:sldId id="320" r:id="rId46"/>
    <p:sldId id="321" r:id="rId47"/>
    <p:sldId id="310" r:id="rId48"/>
    <p:sldId id="312" r:id="rId49"/>
    <p:sldId id="317" r:id="rId50"/>
    <p:sldId id="308" r:id="rId51"/>
    <p:sldId id="309" r:id="rId52"/>
    <p:sldId id="314" r:id="rId53"/>
    <p:sldId id="315" r:id="rId54"/>
    <p:sldId id="313" r:id="rId55"/>
    <p:sldId id="316" r:id="rId56"/>
    <p:sldId id="311"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A6C"/>
    <a:srgbClr val="576F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p:restoredTop sz="89447" autoAdjust="0"/>
  </p:normalViewPr>
  <p:slideViewPr>
    <p:cSldViewPr snapToGrid="0" snapToObjects="1" showGuides="1">
      <p:cViewPr varScale="1">
        <p:scale>
          <a:sx n="77" d="100"/>
          <a:sy n="77" d="100"/>
        </p:scale>
        <p:origin x="2021" y="53"/>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8.xml" Id="rId13" /><Relationship Type="http://schemas.openxmlformats.org/officeDocument/2006/relationships/slide" Target="/ppt/slides/slide13.xml" Id="rId18" /><Relationship Type="http://schemas.openxmlformats.org/officeDocument/2006/relationships/slide" Target="/ppt/slides/slide21.xml" Id="rId26" /><Relationship Type="http://schemas.openxmlformats.org/officeDocument/2006/relationships/slide" Target="/ppt/slides/slide34.xml" Id="rId39" /><Relationship Type="http://schemas.openxmlformats.org/officeDocument/2006/relationships/slide" Target="/ppt/slides/slide16.xml" Id="rId21" /><Relationship Type="http://schemas.openxmlformats.org/officeDocument/2006/relationships/slide" Target="/ppt/slides/slide29.xml" Id="rId34" /><Relationship Type="http://schemas.openxmlformats.org/officeDocument/2006/relationships/slide" Target="/ppt/slides/slide37.xml" Id="rId42" /><Relationship Type="http://schemas.openxmlformats.org/officeDocument/2006/relationships/slide" Target="/ppt/slides/slide42.xml" Id="rId47" /><Relationship Type="http://schemas.openxmlformats.org/officeDocument/2006/relationships/slide" Target="/ppt/slides/slide45.xml" Id="rId50" /><Relationship Type="http://schemas.openxmlformats.org/officeDocument/2006/relationships/slide" Target="/ppt/slides/slide50.xml" Id="rId55" /><Relationship Type="http://schemas.openxmlformats.org/officeDocument/2006/relationships/slide" Target="/ppt/slides/slide2.xml" Id="rId7" /><Relationship Type="http://schemas.openxmlformats.org/officeDocument/2006/relationships/customXml" Target="/customXml/item2.xml" Id="rId2" /><Relationship Type="http://schemas.openxmlformats.org/officeDocument/2006/relationships/slide" Target="/ppt/slides/slide11.xml" Id="rId16" /><Relationship Type="http://schemas.openxmlformats.org/officeDocument/2006/relationships/slide" Target="/ppt/slides/slide24.xml" Id="rId29" /><Relationship Type="http://schemas.openxmlformats.org/officeDocument/2006/relationships/slide" Target="/ppt/slides/slide6.xml" Id="rId11" /><Relationship Type="http://schemas.openxmlformats.org/officeDocument/2006/relationships/slide" Target="/ppt/slides/slide19.xml" Id="rId24" /><Relationship Type="http://schemas.openxmlformats.org/officeDocument/2006/relationships/slide" Target="/ppt/slides/slide27.xml" Id="rId32" /><Relationship Type="http://schemas.openxmlformats.org/officeDocument/2006/relationships/slide" Target="/ppt/slides/slide32.xml" Id="rId37" /><Relationship Type="http://schemas.openxmlformats.org/officeDocument/2006/relationships/slide" Target="/ppt/slides/slide35.xml" Id="rId40" /><Relationship Type="http://schemas.openxmlformats.org/officeDocument/2006/relationships/slide" Target="/ppt/slides/slide40.xml" Id="rId45" /><Relationship Type="http://schemas.openxmlformats.org/officeDocument/2006/relationships/slide" Target="/ppt/slides/slide48.xml" Id="rId53" /><Relationship Type="http://schemas.openxmlformats.org/officeDocument/2006/relationships/notesMaster" Target="/ppt/notesMasters/notesMaster1.xml" Id="rId58" /><Relationship Type="http://schemas.openxmlformats.org/officeDocument/2006/relationships/slideMaster" Target="/ppt/slideMasters/slideMaster1.xml" Id="rId5" /><Relationship Type="http://schemas.openxmlformats.org/officeDocument/2006/relationships/theme" Target="/ppt/theme/theme1.xml" Id="rId61" /><Relationship Type="http://schemas.openxmlformats.org/officeDocument/2006/relationships/slide" Target="/ppt/slides/slide14.xml" Id="rId19" /><Relationship Type="http://schemas.openxmlformats.org/officeDocument/2006/relationships/slide" Target="/ppt/slides/slide9.xml" Id="rId14" /><Relationship Type="http://schemas.openxmlformats.org/officeDocument/2006/relationships/slide" Target="/ppt/slides/slide17.xml" Id="rId22" /><Relationship Type="http://schemas.openxmlformats.org/officeDocument/2006/relationships/slide" Target="/ppt/slides/slide22.xml" Id="rId27" /><Relationship Type="http://schemas.openxmlformats.org/officeDocument/2006/relationships/slide" Target="/ppt/slides/slide25.xml" Id="rId30" /><Relationship Type="http://schemas.openxmlformats.org/officeDocument/2006/relationships/slide" Target="/ppt/slides/slide30.xml" Id="rId35" /><Relationship Type="http://schemas.openxmlformats.org/officeDocument/2006/relationships/slide" Target="/ppt/slides/slide38.xml" Id="rId43" /><Relationship Type="http://schemas.openxmlformats.org/officeDocument/2006/relationships/slide" Target="/ppt/slides/slide43.xml" Id="rId48" /><Relationship Type="http://schemas.openxmlformats.org/officeDocument/2006/relationships/slide" Target="/ppt/slides/slide51.xml" Id="rId56" /><Relationship Type="http://schemas.openxmlformats.org/officeDocument/2006/relationships/slide" Target="/ppt/slides/slide3.xml" Id="rId8" /><Relationship Type="http://schemas.openxmlformats.org/officeDocument/2006/relationships/slide" Target="/ppt/slides/slide46.xml" Id="rId51" /><Relationship Type="http://schemas.openxmlformats.org/officeDocument/2006/relationships/customXml" Target="/customXml/item3.xml" Id="rId3" /><Relationship Type="http://schemas.openxmlformats.org/officeDocument/2006/relationships/slide" Target="/ppt/slides/slide7.xml" Id="rId12" /><Relationship Type="http://schemas.openxmlformats.org/officeDocument/2006/relationships/slide" Target="/ppt/slides/slide12.xml" Id="rId17" /><Relationship Type="http://schemas.openxmlformats.org/officeDocument/2006/relationships/slide" Target="/ppt/slides/slide20.xml" Id="rId25" /><Relationship Type="http://schemas.openxmlformats.org/officeDocument/2006/relationships/slide" Target="/ppt/slides/slide28.xml" Id="rId33" /><Relationship Type="http://schemas.openxmlformats.org/officeDocument/2006/relationships/slide" Target="/ppt/slides/slide33.xml" Id="rId38" /><Relationship Type="http://schemas.openxmlformats.org/officeDocument/2006/relationships/slide" Target="/ppt/slides/slide41.xml" Id="rId46" /><Relationship Type="http://schemas.openxmlformats.org/officeDocument/2006/relationships/presProps" Target="/ppt/presProps.xml" Id="rId59" /><Relationship Type="http://schemas.openxmlformats.org/officeDocument/2006/relationships/slide" Target="/ppt/slides/slide15.xml" Id="rId20" /><Relationship Type="http://schemas.openxmlformats.org/officeDocument/2006/relationships/slide" Target="/ppt/slides/slide36.xml" Id="rId41" /><Relationship Type="http://schemas.openxmlformats.org/officeDocument/2006/relationships/slide" Target="/ppt/slides/slide49.xml" Id="rId54" /><Relationship Type="http://schemas.openxmlformats.org/officeDocument/2006/relationships/tableStyles" Target="/ppt/tableStyles.xml" Id="rId62" /><Relationship Type="http://schemas.openxmlformats.org/officeDocument/2006/relationships/customXml" Target="/customXml/item1.xml" Id="rId1" /><Relationship Type="http://schemas.openxmlformats.org/officeDocument/2006/relationships/slide" Target="/ppt/slides/slide1.xml" Id="rId6" /><Relationship Type="http://schemas.openxmlformats.org/officeDocument/2006/relationships/slide" Target="/ppt/slides/slide10.xml" Id="rId15" /><Relationship Type="http://schemas.openxmlformats.org/officeDocument/2006/relationships/slide" Target="/ppt/slides/slide18.xml" Id="rId23" /><Relationship Type="http://schemas.openxmlformats.org/officeDocument/2006/relationships/slide" Target="/ppt/slides/slide23.xml" Id="rId28" /><Relationship Type="http://schemas.openxmlformats.org/officeDocument/2006/relationships/slide" Target="/ppt/slides/slide31.xml" Id="rId36" /><Relationship Type="http://schemas.openxmlformats.org/officeDocument/2006/relationships/slide" Target="/ppt/slides/slide44.xml" Id="rId49" /><Relationship Type="http://schemas.openxmlformats.org/officeDocument/2006/relationships/slide" Target="/ppt/slides/slide52.xml" Id="rId57" /><Relationship Type="http://schemas.openxmlformats.org/officeDocument/2006/relationships/slide" Target="/ppt/slides/slide5.xml" Id="rId10" /><Relationship Type="http://schemas.openxmlformats.org/officeDocument/2006/relationships/slide" Target="/ppt/slides/slide26.xml" Id="rId31" /><Relationship Type="http://schemas.openxmlformats.org/officeDocument/2006/relationships/slide" Target="/ppt/slides/slide39.xml" Id="rId44" /><Relationship Type="http://schemas.openxmlformats.org/officeDocument/2006/relationships/slide" Target="/ppt/slides/slide47.xml" Id="rId52" /><Relationship Type="http://schemas.openxmlformats.org/officeDocument/2006/relationships/viewProps" Target="/ppt/viewProps.xml" Id="rId60" /><Relationship Type="http://schemas.openxmlformats.org/officeDocument/2006/relationships/customXml" Target="/customXml/item4.xml" Id="rId4" /><Relationship Type="http://schemas.openxmlformats.org/officeDocument/2006/relationships/slide" Target="/ppt/slides/slide4.xml" Id="rId9" /></Relationships>
</file>

<file path=ppt/charts/_rels/chart1.xml.rels>&#65279;<?xml version="1.0" encoding="utf-8"?><Relationships xmlns="http://schemas.openxmlformats.org/package/2006/relationships"><Relationship Type="http://schemas.openxmlformats.org/officeDocument/2006/relationships/oleObject" Target="file:///C:\Users\dnorman\AppData\Local\Microsoft\Windows\INetCache\Content.Outlook\CTKPU3W2\VP%20Regional%20Transmission%20SQI%20Performance%20Trending_Rev2022.xlsx" TargetMode="External" Id="rId1" /></Relationships>
</file>

<file path=ppt/charts/_rels/chart2.xml.rels>&#65279;<?xml version="1.0" encoding="utf-8"?><Relationships xmlns="http://schemas.openxmlformats.org/package/2006/relationships"><Relationship Type="http://schemas.openxmlformats.org/officeDocument/2006/relationships/oleObject" Target="file:///C:\Users\dnorman\AppData\Local\Microsoft\Windows\INetCache\Content.Outlook\CTKPU3W2\VP%20Regional%20Transmission%20SQI%20Performance%20Trending_Rev2022.xlsx" TargetMode="External" Id="rId1" /></Relationships>
</file>

<file path=ppt/charts/_rels/chart3.xml.rels>&#65279;<?xml version="1.0" encoding="utf-8"?><Relationships xmlns="http://schemas.openxmlformats.org/package/2006/relationships"><Relationship Type="http://schemas.openxmlformats.org/officeDocument/2006/relationships/oleObject" Target="file:///C:\Users\dnorman\AppData\Local\Microsoft\Windows\INetCache\Content.Outlook\CTKPU3W2\VP%20Regional%20Transmission%20SQI%20Performance%20Trending_Rev2022.xlsx" TargetMode="External" Id="rId1"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VP-MPD Overall System SAIFI (Post Exclusion)</a:t>
            </a:r>
          </a:p>
        </c:rich>
      </c:tx>
      <c:layout>
        <c:manualLayout>
          <c:xMode val="edge"/>
          <c:yMode val="edge"/>
          <c:x val="0.20793073593073594"/>
          <c:y val="2.1570612333634529E-2"/>
        </c:manualLayout>
      </c:layout>
      <c:overlay val="1"/>
    </c:title>
    <c:autoTitleDeleted val="0"/>
    <c:plotArea>
      <c:layout>
        <c:manualLayout>
          <c:layoutTarget val="inner"/>
          <c:xMode val="edge"/>
          <c:yMode val="edge"/>
          <c:x val="8.3681748330681469E-2"/>
          <c:y val="0.12125316765291358"/>
          <c:w val="0.8640100363102281"/>
          <c:h val="0.73739923806482721"/>
        </c:manualLayout>
      </c:layout>
      <c:barChart>
        <c:barDir val="col"/>
        <c:grouping val="clustered"/>
        <c:varyColors val="0"/>
        <c:ser>
          <c:idx val="3"/>
          <c:order val="0"/>
          <c:spPr>
            <a:solidFill>
              <a:schemeClr val="bg1">
                <a:lumMod val="75000"/>
              </a:schemeClr>
            </a:solidFill>
            <a:ln w="19050">
              <a:solidFill>
                <a:schemeClr val="tx1"/>
              </a:solidFill>
            </a:ln>
          </c:spPr>
          <c:invertIfNegative val="0"/>
          <c:dPt>
            <c:idx val="7"/>
            <c:invertIfNegative val="0"/>
            <c:bubble3D val="0"/>
            <c:extLst>
              <c:ext xmlns:c16="http://schemas.microsoft.com/office/drawing/2014/chart" uri="{C3380CC4-5D6E-409C-BE32-E72D297353CC}">
                <c16:uniqueId val="{00000000-BFF1-4D39-B709-F777C03E61FD}"/>
              </c:ext>
            </c:extLst>
          </c:dPt>
          <c:dPt>
            <c:idx val="8"/>
            <c:invertIfNegative val="0"/>
            <c:bubble3D val="0"/>
            <c:extLst>
              <c:ext xmlns:c16="http://schemas.microsoft.com/office/drawing/2014/chart" uri="{C3380CC4-5D6E-409C-BE32-E72D297353CC}">
                <c16:uniqueId val="{00000001-BFF1-4D39-B709-F777C03E61FD}"/>
              </c:ext>
            </c:extLst>
          </c:dPt>
          <c:trendline>
            <c:spPr>
              <a:ln w="31750">
                <a:solidFill>
                  <a:schemeClr val="tx1"/>
                </a:solidFill>
              </a:ln>
            </c:spPr>
            <c:trendlineType val="linear"/>
            <c:dispRSqr val="0"/>
            <c:dispEq val="0"/>
          </c:trendline>
          <c:cat>
            <c:strRef>
              <c:f>'Pre Exc'!$A$101:$B$108</c:f>
              <c:strCache>
                <c:ptCount val="8"/>
                <c:pt idx="0">
                  <c:v>2014</c:v>
                </c:pt>
                <c:pt idx="1">
                  <c:v>2015</c:v>
                </c:pt>
                <c:pt idx="2">
                  <c:v>2016</c:v>
                </c:pt>
                <c:pt idx="3">
                  <c:v>2017</c:v>
                </c:pt>
                <c:pt idx="4">
                  <c:v>2018</c:v>
                </c:pt>
                <c:pt idx="5">
                  <c:v>2019</c:v>
                </c:pt>
                <c:pt idx="6">
                  <c:v>2020</c:v>
                </c:pt>
                <c:pt idx="7">
                  <c:v>2021</c:v>
                </c:pt>
              </c:strCache>
            </c:strRef>
          </c:cat>
          <c:val>
            <c:numRef>
              <c:f>'Post Exc'!$L$101:$L$108</c:f>
              <c:numCache>
                <c:formatCode>0.00</c:formatCode>
                <c:ptCount val="8"/>
                <c:pt idx="0">
                  <c:v>2.7062404447533011</c:v>
                </c:pt>
                <c:pt idx="1">
                  <c:v>1.8506731946144432</c:v>
                </c:pt>
                <c:pt idx="2">
                  <c:v>3.056131635993578</c:v>
                </c:pt>
                <c:pt idx="3">
                  <c:v>1.9203321197711569</c:v>
                </c:pt>
                <c:pt idx="4">
                  <c:v>3.1432101632719416</c:v>
                </c:pt>
                <c:pt idx="5">
                  <c:v>1.7901725932774557</c:v>
                </c:pt>
                <c:pt idx="6">
                  <c:v>1.8033932645882031</c:v>
                </c:pt>
                <c:pt idx="7">
                  <c:v>2.0915508554343614</c:v>
                </c:pt>
              </c:numCache>
            </c:numRef>
          </c:val>
          <c:extLst>
            <c:ext xmlns:c16="http://schemas.microsoft.com/office/drawing/2014/chart" uri="{C3380CC4-5D6E-409C-BE32-E72D297353CC}">
              <c16:uniqueId val="{00000003-BFF1-4D39-B709-F777C03E61FD}"/>
            </c:ext>
          </c:extLst>
        </c:ser>
        <c:dLbls>
          <c:showLegendKey val="0"/>
          <c:showVal val="0"/>
          <c:showCatName val="0"/>
          <c:showSerName val="0"/>
          <c:showPercent val="0"/>
          <c:showBubbleSize val="0"/>
        </c:dLbls>
        <c:gapWidth val="20"/>
        <c:axId val="130472192"/>
        <c:axId val="131203072"/>
      </c:barChart>
      <c:catAx>
        <c:axId val="130472192"/>
        <c:scaling>
          <c:orientation val="minMax"/>
        </c:scaling>
        <c:delete val="0"/>
        <c:axPos val="b"/>
        <c:numFmt formatCode="General" sourceLinked="1"/>
        <c:majorTickMark val="out"/>
        <c:minorTickMark val="none"/>
        <c:tickLblPos val="nextTo"/>
        <c:txPr>
          <a:bodyPr/>
          <a:lstStyle/>
          <a:p>
            <a:pPr>
              <a:defRPr sz="1200" b="1"/>
            </a:pPr>
            <a:endParaRPr lang="en-US"/>
          </a:p>
        </c:txPr>
        <c:crossAx val="131203072"/>
        <c:crosses val="autoZero"/>
        <c:auto val="1"/>
        <c:lblAlgn val="ctr"/>
        <c:lblOffset val="100"/>
        <c:tickMarkSkip val="4"/>
        <c:noMultiLvlLbl val="0"/>
      </c:catAx>
      <c:valAx>
        <c:axId val="131203072"/>
        <c:scaling>
          <c:orientation val="minMax"/>
          <c:max val="4"/>
        </c:scaling>
        <c:delete val="0"/>
        <c:axPos val="l"/>
        <c:majorGridlines/>
        <c:numFmt formatCode="0.00" sourceLinked="1"/>
        <c:majorTickMark val="out"/>
        <c:minorTickMark val="none"/>
        <c:tickLblPos val="nextTo"/>
        <c:txPr>
          <a:bodyPr/>
          <a:lstStyle/>
          <a:p>
            <a:pPr>
              <a:defRPr sz="1200" b="1"/>
            </a:pPr>
            <a:endParaRPr lang="en-US"/>
          </a:p>
        </c:txPr>
        <c:crossAx val="130472192"/>
        <c:crosses val="autoZero"/>
        <c:crossBetween val="between"/>
      </c:valAx>
      <c:spPr>
        <a:noFill/>
        <a:ln w="25400">
          <a:solidFill>
            <a:schemeClr val="tx1"/>
          </a:solidFill>
        </a:ln>
      </c:spPr>
    </c:plotArea>
    <c:plotVisOnly val="1"/>
    <c:dispBlanksAs val="gap"/>
    <c:showDLblsOverMax val="0"/>
  </c:chart>
  <c:spPr>
    <a:ln>
      <a:solidFill>
        <a:schemeClr val="tx1">
          <a:alpha val="82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VP-MPD Overall System CAIDI (Post Exclusion)</a:t>
            </a:r>
          </a:p>
        </c:rich>
      </c:tx>
      <c:layout>
        <c:manualLayout>
          <c:xMode val="edge"/>
          <c:yMode val="edge"/>
          <c:x val="0.20793073593073594"/>
          <c:y val="2.1570612333634529E-2"/>
        </c:manualLayout>
      </c:layout>
      <c:overlay val="1"/>
    </c:title>
    <c:autoTitleDeleted val="0"/>
    <c:plotArea>
      <c:layout>
        <c:manualLayout>
          <c:layoutTarget val="inner"/>
          <c:xMode val="edge"/>
          <c:yMode val="edge"/>
          <c:x val="8.3681748330681469E-2"/>
          <c:y val="0.12125316765291358"/>
          <c:w val="0.8640100363102281"/>
          <c:h val="0.73739923806482721"/>
        </c:manualLayout>
      </c:layout>
      <c:barChart>
        <c:barDir val="col"/>
        <c:grouping val="clustered"/>
        <c:varyColors val="0"/>
        <c:ser>
          <c:idx val="3"/>
          <c:order val="0"/>
          <c:spPr>
            <a:solidFill>
              <a:schemeClr val="bg1">
                <a:lumMod val="75000"/>
              </a:schemeClr>
            </a:solidFill>
            <a:ln w="19050">
              <a:solidFill>
                <a:schemeClr val="tx1"/>
              </a:solidFill>
            </a:ln>
          </c:spPr>
          <c:invertIfNegative val="0"/>
          <c:dPt>
            <c:idx val="7"/>
            <c:invertIfNegative val="0"/>
            <c:bubble3D val="0"/>
            <c:extLst>
              <c:ext xmlns:c16="http://schemas.microsoft.com/office/drawing/2014/chart" uri="{C3380CC4-5D6E-409C-BE32-E72D297353CC}">
                <c16:uniqueId val="{00000000-2E1E-4595-BF4F-53BA2DF3EBAA}"/>
              </c:ext>
            </c:extLst>
          </c:dPt>
          <c:dPt>
            <c:idx val="8"/>
            <c:invertIfNegative val="0"/>
            <c:bubble3D val="0"/>
            <c:extLst>
              <c:ext xmlns:c16="http://schemas.microsoft.com/office/drawing/2014/chart" uri="{C3380CC4-5D6E-409C-BE32-E72D297353CC}">
                <c16:uniqueId val="{00000001-2E1E-4595-BF4F-53BA2DF3EBAA}"/>
              </c:ext>
            </c:extLst>
          </c:dPt>
          <c:trendline>
            <c:spPr>
              <a:ln w="31750">
                <a:solidFill>
                  <a:schemeClr val="tx1"/>
                </a:solidFill>
              </a:ln>
            </c:spPr>
            <c:trendlineType val="linear"/>
            <c:dispRSqr val="0"/>
            <c:dispEq val="0"/>
          </c:trendline>
          <c:cat>
            <c:strRef>
              <c:f>'Pre Exc'!$A$101:$B$108</c:f>
              <c:strCache>
                <c:ptCount val="8"/>
                <c:pt idx="0">
                  <c:v>2014</c:v>
                </c:pt>
                <c:pt idx="1">
                  <c:v>2015</c:v>
                </c:pt>
                <c:pt idx="2">
                  <c:v>2016</c:v>
                </c:pt>
                <c:pt idx="3">
                  <c:v>2017</c:v>
                </c:pt>
                <c:pt idx="4">
                  <c:v>2018</c:v>
                </c:pt>
                <c:pt idx="5">
                  <c:v>2019</c:v>
                </c:pt>
                <c:pt idx="6">
                  <c:v>2020</c:v>
                </c:pt>
                <c:pt idx="7">
                  <c:v>2021</c:v>
                </c:pt>
              </c:strCache>
            </c:strRef>
          </c:cat>
          <c:val>
            <c:numRef>
              <c:f>'Post Exc'!$M$101:$M$108</c:f>
              <c:numCache>
                <c:formatCode>0.00</c:formatCode>
                <c:ptCount val="8"/>
                <c:pt idx="0">
                  <c:v>1.7671271711295695</c:v>
                </c:pt>
                <c:pt idx="1">
                  <c:v>2.2792973103213359</c:v>
                </c:pt>
                <c:pt idx="2">
                  <c:v>1.8725106105636711</c:v>
                </c:pt>
                <c:pt idx="3">
                  <c:v>1.7643575829700229</c:v>
                </c:pt>
                <c:pt idx="4">
                  <c:v>1.9758389809487205</c:v>
                </c:pt>
                <c:pt idx="5">
                  <c:v>1.5488744833159565</c:v>
                </c:pt>
                <c:pt idx="6">
                  <c:v>1.6721647031173046</c:v>
                </c:pt>
                <c:pt idx="7">
                  <c:v>1.4487095949761333</c:v>
                </c:pt>
              </c:numCache>
            </c:numRef>
          </c:val>
          <c:extLst>
            <c:ext xmlns:c16="http://schemas.microsoft.com/office/drawing/2014/chart" uri="{C3380CC4-5D6E-409C-BE32-E72D297353CC}">
              <c16:uniqueId val="{00000003-2E1E-4595-BF4F-53BA2DF3EBAA}"/>
            </c:ext>
          </c:extLst>
        </c:ser>
        <c:dLbls>
          <c:showLegendKey val="0"/>
          <c:showVal val="0"/>
          <c:showCatName val="0"/>
          <c:showSerName val="0"/>
          <c:showPercent val="0"/>
          <c:showBubbleSize val="0"/>
        </c:dLbls>
        <c:gapWidth val="20"/>
        <c:axId val="130472192"/>
        <c:axId val="131203072"/>
      </c:barChart>
      <c:catAx>
        <c:axId val="130472192"/>
        <c:scaling>
          <c:orientation val="minMax"/>
        </c:scaling>
        <c:delete val="0"/>
        <c:axPos val="b"/>
        <c:numFmt formatCode="General" sourceLinked="1"/>
        <c:majorTickMark val="out"/>
        <c:minorTickMark val="none"/>
        <c:tickLblPos val="nextTo"/>
        <c:txPr>
          <a:bodyPr/>
          <a:lstStyle/>
          <a:p>
            <a:pPr>
              <a:defRPr sz="1200" b="1"/>
            </a:pPr>
            <a:endParaRPr lang="en-US"/>
          </a:p>
        </c:txPr>
        <c:crossAx val="131203072"/>
        <c:crosses val="autoZero"/>
        <c:auto val="1"/>
        <c:lblAlgn val="ctr"/>
        <c:lblOffset val="100"/>
        <c:tickMarkSkip val="4"/>
        <c:noMultiLvlLbl val="0"/>
      </c:catAx>
      <c:valAx>
        <c:axId val="131203072"/>
        <c:scaling>
          <c:orientation val="minMax"/>
          <c:max val="3.5"/>
        </c:scaling>
        <c:delete val="0"/>
        <c:axPos val="l"/>
        <c:majorGridlines/>
        <c:numFmt formatCode="0.00" sourceLinked="1"/>
        <c:majorTickMark val="out"/>
        <c:minorTickMark val="none"/>
        <c:tickLblPos val="nextTo"/>
        <c:txPr>
          <a:bodyPr/>
          <a:lstStyle/>
          <a:p>
            <a:pPr>
              <a:defRPr sz="1200" b="1"/>
            </a:pPr>
            <a:endParaRPr lang="en-US"/>
          </a:p>
        </c:txPr>
        <c:crossAx val="130472192"/>
        <c:crosses val="autoZero"/>
        <c:crossBetween val="between"/>
      </c:valAx>
      <c:spPr>
        <a:noFill/>
        <a:ln w="25400">
          <a:solidFill>
            <a:schemeClr val="tx1"/>
          </a:solidFill>
        </a:ln>
      </c:spPr>
    </c:plotArea>
    <c:plotVisOnly val="1"/>
    <c:dispBlanksAs val="gap"/>
    <c:showDLblsOverMax val="0"/>
  </c:chart>
  <c:spPr>
    <a:ln>
      <a:solidFill>
        <a:schemeClr val="tx1">
          <a:alpha val="82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VP-MPD Overall System SAIDI (Post Exclusion)</a:t>
            </a:r>
          </a:p>
        </c:rich>
      </c:tx>
      <c:layout>
        <c:manualLayout>
          <c:xMode val="edge"/>
          <c:yMode val="edge"/>
          <c:x val="0.20793073593073594"/>
          <c:y val="2.1570612333634529E-2"/>
        </c:manualLayout>
      </c:layout>
      <c:overlay val="1"/>
    </c:title>
    <c:autoTitleDeleted val="0"/>
    <c:plotArea>
      <c:layout>
        <c:manualLayout>
          <c:layoutTarget val="inner"/>
          <c:xMode val="edge"/>
          <c:yMode val="edge"/>
          <c:x val="8.7127035477154502E-2"/>
          <c:y val="0.12125316765291358"/>
          <c:w val="0.8640100363102281"/>
          <c:h val="0.73739923806482721"/>
        </c:manualLayout>
      </c:layout>
      <c:barChart>
        <c:barDir val="col"/>
        <c:grouping val="clustered"/>
        <c:varyColors val="0"/>
        <c:ser>
          <c:idx val="3"/>
          <c:order val="0"/>
          <c:spPr>
            <a:solidFill>
              <a:schemeClr val="bg1">
                <a:lumMod val="75000"/>
              </a:schemeClr>
            </a:solidFill>
            <a:ln w="19050">
              <a:solidFill>
                <a:schemeClr val="tx1"/>
              </a:solidFill>
            </a:ln>
          </c:spPr>
          <c:invertIfNegative val="0"/>
          <c:dPt>
            <c:idx val="7"/>
            <c:invertIfNegative val="0"/>
            <c:bubble3D val="0"/>
            <c:extLst>
              <c:ext xmlns:c16="http://schemas.microsoft.com/office/drawing/2014/chart" uri="{C3380CC4-5D6E-409C-BE32-E72D297353CC}">
                <c16:uniqueId val="{00000000-3315-4AB9-841E-10AEFED84B00}"/>
              </c:ext>
            </c:extLst>
          </c:dPt>
          <c:dPt>
            <c:idx val="8"/>
            <c:invertIfNegative val="0"/>
            <c:bubble3D val="0"/>
            <c:extLst>
              <c:ext xmlns:c16="http://schemas.microsoft.com/office/drawing/2014/chart" uri="{C3380CC4-5D6E-409C-BE32-E72D297353CC}">
                <c16:uniqueId val="{00000001-3315-4AB9-841E-10AEFED84B00}"/>
              </c:ext>
            </c:extLst>
          </c:dPt>
          <c:trendline>
            <c:spPr>
              <a:ln w="31750">
                <a:solidFill>
                  <a:schemeClr val="tx1"/>
                </a:solidFill>
              </a:ln>
            </c:spPr>
            <c:trendlineType val="linear"/>
            <c:dispRSqr val="0"/>
            <c:dispEq val="0"/>
          </c:trendline>
          <c:cat>
            <c:strRef>
              <c:f>'Pre Exc'!$A$101:$B$108</c:f>
              <c:strCache>
                <c:ptCount val="8"/>
                <c:pt idx="0">
                  <c:v>2014</c:v>
                </c:pt>
                <c:pt idx="1">
                  <c:v>2015</c:v>
                </c:pt>
                <c:pt idx="2">
                  <c:v>2016</c:v>
                </c:pt>
                <c:pt idx="3">
                  <c:v>2017</c:v>
                </c:pt>
                <c:pt idx="4">
                  <c:v>2018</c:v>
                </c:pt>
                <c:pt idx="5">
                  <c:v>2019</c:v>
                </c:pt>
                <c:pt idx="6">
                  <c:v>2020</c:v>
                </c:pt>
                <c:pt idx="7">
                  <c:v>2021</c:v>
                </c:pt>
              </c:strCache>
            </c:strRef>
          </c:cat>
          <c:val>
            <c:numRef>
              <c:f>'Post Exc'!$N$101:$N$108</c:f>
              <c:numCache>
                <c:formatCode>0.00</c:formatCode>
                <c:ptCount val="8"/>
                <c:pt idx="0">
                  <c:v>4.7822710215333286</c:v>
                </c:pt>
                <c:pt idx="1">
                  <c:v>4.2182344347684948</c:v>
                </c:pt>
                <c:pt idx="2">
                  <c:v>5.722638915677285</c:v>
                </c:pt>
                <c:pt idx="3">
                  <c:v>3.3881525373391388</c:v>
                </c:pt>
                <c:pt idx="4">
                  <c:v>6.2104771659068945</c:v>
                </c:pt>
                <c:pt idx="5">
                  <c:v>2.772752650459005</c:v>
                </c:pt>
                <c:pt idx="6">
                  <c:v>3.0155705628838794</c:v>
                </c:pt>
                <c:pt idx="7">
                  <c:v>3.0300497926482985</c:v>
                </c:pt>
              </c:numCache>
            </c:numRef>
          </c:val>
          <c:extLst>
            <c:ext xmlns:c16="http://schemas.microsoft.com/office/drawing/2014/chart" uri="{C3380CC4-5D6E-409C-BE32-E72D297353CC}">
              <c16:uniqueId val="{00000003-3315-4AB9-841E-10AEFED84B00}"/>
            </c:ext>
          </c:extLst>
        </c:ser>
        <c:dLbls>
          <c:showLegendKey val="0"/>
          <c:showVal val="0"/>
          <c:showCatName val="0"/>
          <c:showSerName val="0"/>
          <c:showPercent val="0"/>
          <c:showBubbleSize val="0"/>
        </c:dLbls>
        <c:gapWidth val="20"/>
        <c:axId val="130472192"/>
        <c:axId val="131203072"/>
      </c:barChart>
      <c:catAx>
        <c:axId val="130472192"/>
        <c:scaling>
          <c:orientation val="minMax"/>
        </c:scaling>
        <c:delete val="0"/>
        <c:axPos val="b"/>
        <c:numFmt formatCode="General" sourceLinked="1"/>
        <c:majorTickMark val="out"/>
        <c:minorTickMark val="none"/>
        <c:tickLblPos val="nextTo"/>
        <c:txPr>
          <a:bodyPr/>
          <a:lstStyle/>
          <a:p>
            <a:pPr>
              <a:defRPr sz="1200" b="1"/>
            </a:pPr>
            <a:endParaRPr lang="en-US"/>
          </a:p>
        </c:txPr>
        <c:crossAx val="131203072"/>
        <c:crosses val="autoZero"/>
        <c:auto val="1"/>
        <c:lblAlgn val="ctr"/>
        <c:lblOffset val="100"/>
        <c:tickMarkSkip val="4"/>
        <c:noMultiLvlLbl val="0"/>
      </c:catAx>
      <c:valAx>
        <c:axId val="131203072"/>
        <c:scaling>
          <c:orientation val="minMax"/>
          <c:max val="10"/>
        </c:scaling>
        <c:delete val="0"/>
        <c:axPos val="l"/>
        <c:majorGridlines/>
        <c:numFmt formatCode="0.00" sourceLinked="1"/>
        <c:majorTickMark val="out"/>
        <c:minorTickMark val="none"/>
        <c:tickLblPos val="nextTo"/>
        <c:txPr>
          <a:bodyPr/>
          <a:lstStyle/>
          <a:p>
            <a:pPr>
              <a:defRPr sz="1200" b="1"/>
            </a:pPr>
            <a:endParaRPr lang="en-US"/>
          </a:p>
        </c:txPr>
        <c:crossAx val="130472192"/>
        <c:crosses val="autoZero"/>
        <c:crossBetween val="between"/>
      </c:valAx>
      <c:spPr>
        <a:noFill/>
        <a:ln w="25400">
          <a:solidFill>
            <a:schemeClr val="tx1"/>
          </a:solidFill>
        </a:ln>
      </c:spPr>
    </c:plotArea>
    <c:plotVisOnly val="1"/>
    <c:dispBlanksAs val="gap"/>
    <c:showDLblsOverMax val="0"/>
  </c:chart>
  <c:spPr>
    <a:ln>
      <a:solidFill>
        <a:schemeClr val="tx1">
          <a:alpha val="82000"/>
        </a:schemeClr>
      </a:solidFill>
    </a:ln>
  </c:spPr>
  <c:externalData r:id="rId1">
    <c:autoUpdate val="0"/>
  </c:externalData>
</c:chartSpace>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DFA4A-3849-6349-9607-F43FA94614C6}" type="datetimeFigureOut">
              <a:rPr lang="en-US" smtClean="0"/>
              <a:t>6/27/2022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9B0E7-6364-3D4D-8223-EEEEE614A5D6}" type="slidenum">
              <a:rPr lang="en-US" smtClean="0"/>
              <a:t>‹#›</a:t>
            </a:fld>
            <a:endParaRPr lang="en-US"/>
          </a:p>
        </p:txBody>
      </p:sp>
    </p:spTree>
    <p:extLst>
      <p:ext uri="{BB962C8B-B14F-4D97-AF65-F5344CB8AC3E}">
        <p14:creationId xmlns:p14="http://schemas.microsoft.com/office/powerpoint/2010/main" val="272068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37.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43.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46.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47.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1176:  total cost of $13.4 M vs Chapter 330 estimate total of $11.5 M.  Increase is a result of Line 6901 issues when constructing 1176:  Line 6901 tripped out twice – 2 reasons:  1. incorrect settings on Algonquin system transformer protection (corrected) and 2. insulator on Line 6901 above a gravel pit tracked over and faulted (dust).  These issues slowed the project down resulting in requiring additional resources and cost to complete.</a:t>
            </a:r>
          </a:p>
        </p:txBody>
      </p:sp>
      <p:sp>
        <p:nvSpPr>
          <p:cNvPr id="4" name="Slide Number Placeholder 3"/>
          <p:cNvSpPr>
            <a:spLocks noGrp="1"/>
          </p:cNvSpPr>
          <p:nvPr>
            <p:ph type="sldNum" sz="quarter" idx="5"/>
          </p:nvPr>
        </p:nvSpPr>
        <p:spPr/>
        <p:txBody>
          <a:bodyPr/>
          <a:lstStyle/>
          <a:p>
            <a:fld id="{C059B0E7-6364-3D4D-8223-EEEEE614A5D6}" type="slidenum">
              <a:rPr lang="en-US" smtClean="0"/>
              <a:t>36</a:t>
            </a:fld>
            <a:endParaRPr lang="en-US"/>
          </a:p>
        </p:txBody>
      </p:sp>
    </p:spTree>
    <p:extLst>
      <p:ext uri="{BB962C8B-B14F-4D97-AF65-F5344CB8AC3E}">
        <p14:creationId xmlns:p14="http://schemas.microsoft.com/office/powerpoint/2010/main" val="317973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2020 blackout’s in California occurred late in the day, the transition period, as the sun set and other resources were being brought on-line to take over from solar.   At that time, California’s solar capacity was about 56% of their peak – obviously well under the number we’re talking about here.</a:t>
            </a:r>
          </a:p>
        </p:txBody>
      </p:sp>
      <p:sp>
        <p:nvSpPr>
          <p:cNvPr id="4" name="Slide Number Placeholder 3"/>
          <p:cNvSpPr>
            <a:spLocks noGrp="1"/>
          </p:cNvSpPr>
          <p:nvPr>
            <p:ph type="sldNum" sz="quarter" idx="5"/>
          </p:nvPr>
        </p:nvSpPr>
        <p:spPr/>
        <p:txBody>
          <a:bodyPr/>
          <a:lstStyle/>
          <a:p>
            <a:fld id="{C059B0E7-6364-3D4D-8223-EEEEE614A5D6}" type="slidenum">
              <a:rPr lang="en-US" smtClean="0"/>
              <a:t>42</a:t>
            </a:fld>
            <a:endParaRPr lang="en-US"/>
          </a:p>
        </p:txBody>
      </p:sp>
    </p:spTree>
    <p:extLst>
      <p:ext uri="{BB962C8B-B14F-4D97-AF65-F5344CB8AC3E}">
        <p14:creationId xmlns:p14="http://schemas.microsoft.com/office/powerpoint/2010/main" val="290013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pages of the Tariff dedicated to the PAG process – Attachment R</a:t>
            </a:r>
          </a:p>
        </p:txBody>
      </p:sp>
      <p:sp>
        <p:nvSpPr>
          <p:cNvPr id="4" name="Slide Number Placeholder 3"/>
          <p:cNvSpPr>
            <a:spLocks noGrp="1"/>
          </p:cNvSpPr>
          <p:nvPr>
            <p:ph type="sldNum" sz="quarter" idx="5"/>
          </p:nvPr>
        </p:nvSpPr>
        <p:spPr/>
        <p:txBody>
          <a:bodyPr/>
          <a:lstStyle/>
          <a:p>
            <a:fld id="{C059B0E7-6364-3D4D-8223-EEEEE614A5D6}" type="slidenum">
              <a:rPr lang="en-US" smtClean="0"/>
              <a:t>45</a:t>
            </a:fld>
            <a:endParaRPr lang="en-US"/>
          </a:p>
        </p:txBody>
      </p:sp>
    </p:spTree>
    <p:extLst>
      <p:ext uri="{BB962C8B-B14F-4D97-AF65-F5344CB8AC3E}">
        <p14:creationId xmlns:p14="http://schemas.microsoft.com/office/powerpoint/2010/main" val="93420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entity that participates shall have one member of the group”</a:t>
            </a:r>
          </a:p>
        </p:txBody>
      </p:sp>
      <p:sp>
        <p:nvSpPr>
          <p:cNvPr id="4" name="Slide Number Placeholder 3"/>
          <p:cNvSpPr>
            <a:spLocks noGrp="1"/>
          </p:cNvSpPr>
          <p:nvPr>
            <p:ph type="sldNum" sz="quarter" idx="5"/>
          </p:nvPr>
        </p:nvSpPr>
        <p:spPr/>
        <p:txBody>
          <a:bodyPr/>
          <a:lstStyle/>
          <a:p>
            <a:fld id="{C059B0E7-6364-3D4D-8223-EEEEE614A5D6}" type="slidenum">
              <a:rPr lang="en-US" smtClean="0"/>
              <a:t>46</a:t>
            </a:fld>
            <a:endParaRPr lang="en-US"/>
          </a:p>
        </p:txBody>
      </p:sp>
    </p:spTree>
    <p:extLst>
      <p:ext uri="{BB962C8B-B14F-4D97-AF65-F5344CB8AC3E}">
        <p14:creationId xmlns:p14="http://schemas.microsoft.com/office/powerpoint/2010/main" val="2316609017"/>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image" Target="/ppt/media/image2.png" Id="rId2" /><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image" Target="/ppt/media/image2.png" Id="rId2" /><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image" Target="/ppt/media/image2.png" Id="rId2" /><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sign on a pole&#10;&#10;Description automatically generated">
            <a:extLst>
              <a:ext uri="{FF2B5EF4-FFF2-40B4-BE49-F238E27FC236}">
                <a16:creationId xmlns:a16="http://schemas.microsoft.com/office/drawing/2014/main" id="{7132D565-8B3B-F349-BCCD-93656AB440A9}"/>
              </a:ext>
            </a:extLst>
          </p:cNvPr>
          <p:cNvPicPr>
            <a:picLocks noChangeAspect="1"/>
          </p:cNvPicPr>
          <p:nvPr userDrawn="1"/>
        </p:nvPicPr>
        <p:blipFill>
          <a:blip r:embed="rId2"/>
          <a:stretch>
            <a:fillRect/>
          </a:stretch>
        </p:blipFill>
        <p:spPr>
          <a:xfrm>
            <a:off x="-4099475" y="0"/>
            <a:ext cx="8198949" cy="6858000"/>
          </a:xfrm>
          <a:prstGeom prst="rect">
            <a:avLst/>
          </a:prstGeom>
        </p:spPr>
      </p:pic>
      <p:sp>
        <p:nvSpPr>
          <p:cNvPr id="2" name="Title 1"/>
          <p:cNvSpPr>
            <a:spLocks noGrp="1"/>
          </p:cNvSpPr>
          <p:nvPr>
            <p:ph type="ctrTitle" hasCustomPrompt="1"/>
          </p:nvPr>
        </p:nvSpPr>
        <p:spPr>
          <a:xfrm>
            <a:off x="3316637" y="3085260"/>
            <a:ext cx="5383906" cy="687480"/>
          </a:xfrm>
          <a:prstGeom prst="rect">
            <a:avLst/>
          </a:prstGeom>
        </p:spPr>
        <p:txBody>
          <a:bodyPr lIns="0" tIns="0" rIns="0" bIns="0" anchor="ctr" anchorCtr="0">
            <a:normAutofit/>
          </a:bodyPr>
          <a:lstStyle>
            <a:lvl1pPr algn="l">
              <a:defRPr sz="3500"/>
            </a:lvl1pPr>
          </a:lstStyle>
          <a:p>
            <a:r>
              <a:rPr lang="en-US" dirty="0"/>
              <a:t>Presentation Title Here</a:t>
            </a:r>
          </a:p>
        </p:txBody>
      </p:sp>
      <p:sp>
        <p:nvSpPr>
          <p:cNvPr id="10" name="Text Placeholder 9">
            <a:extLst>
              <a:ext uri="{FF2B5EF4-FFF2-40B4-BE49-F238E27FC236}">
                <a16:creationId xmlns:a16="http://schemas.microsoft.com/office/drawing/2014/main" id="{73E65127-CC31-514E-8E6B-C58C358AD4B6}"/>
              </a:ext>
            </a:extLst>
          </p:cNvPr>
          <p:cNvSpPr>
            <a:spLocks noGrp="1"/>
          </p:cNvSpPr>
          <p:nvPr>
            <p:ph type="body" sz="quarter" idx="11" hasCustomPrompt="1"/>
          </p:nvPr>
        </p:nvSpPr>
        <p:spPr>
          <a:xfrm>
            <a:off x="3316290" y="2766031"/>
            <a:ext cx="2055812" cy="299388"/>
          </a:xfrm>
          <a:prstGeom prst="rect">
            <a:avLst/>
          </a:prstGeom>
        </p:spPr>
        <p:txBody>
          <a:bodyPr lIns="0" tIns="0" rIns="0" bIns="0" anchor="ctr" anchorCtr="0"/>
          <a:lstStyle>
            <a:lvl1pPr marL="0" indent="0">
              <a:buNone/>
              <a:defRPr sz="1200" b="0" i="0">
                <a:solidFill>
                  <a:schemeClr val="bg1"/>
                </a:solidFill>
                <a:latin typeface="Museo Slab 300" panose="02000000000000000000" pitchFamily="2" charset="77"/>
              </a:defRPr>
            </a:lvl1pPr>
          </a:lstStyle>
          <a:p>
            <a:pPr lvl="0"/>
            <a:r>
              <a:rPr lang="en-US" dirty="0"/>
              <a:t>DATE OF PRESENTATION</a:t>
            </a:r>
          </a:p>
        </p:txBody>
      </p:sp>
    </p:spTree>
    <p:extLst>
      <p:ext uri="{BB962C8B-B14F-4D97-AF65-F5344CB8AC3E}">
        <p14:creationId xmlns:p14="http://schemas.microsoft.com/office/powerpoint/2010/main" val="316964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2418" y="6347787"/>
            <a:ext cx="2057400" cy="277915"/>
          </a:xfrm>
          <a:prstGeom prst="rect">
            <a:avLst/>
          </a:prstGeom>
        </p:spPr>
        <p:txBody>
          <a:bodyPr lIns="0" tIns="0" rIns="0" bIns="0" anchor="b" anchorCtr="0"/>
          <a:lstStyle>
            <a:lvl1pPr>
              <a:defRPr sz="1000" b="0" i="0">
                <a:solidFill>
                  <a:srgbClr val="294A6C"/>
                </a:solidFill>
                <a:latin typeface="Museo Slab 300" panose="02000000000000000000" pitchFamily="2" charset="77"/>
              </a:defRPr>
            </a:lvl1pPr>
          </a:lstStyle>
          <a:p>
            <a:fld id="{B17A58B2-8EF5-264A-B77A-78993C51096A}" type="slidenum">
              <a:rPr lang="en-US" smtClean="0"/>
              <a:pPr/>
              <a:t>‹#›</a:t>
            </a:fld>
            <a:endParaRPr lang="en-US"/>
          </a:p>
        </p:txBody>
      </p:sp>
      <p:pic>
        <p:nvPicPr>
          <p:cNvPr id="8" name="Picture 7" descr="A close up of a sign&#10;&#10;Description automatically generated">
            <a:extLst>
              <a:ext uri="{FF2B5EF4-FFF2-40B4-BE49-F238E27FC236}">
                <a16:creationId xmlns:a16="http://schemas.microsoft.com/office/drawing/2014/main" id="{465EFEA0-063C-3A44-8571-95FDDDA1EAA9}"/>
              </a:ext>
            </a:extLst>
          </p:cNvPr>
          <p:cNvPicPr>
            <a:picLocks noChangeAspect="1"/>
          </p:cNvPicPr>
          <p:nvPr userDrawn="1"/>
        </p:nvPicPr>
        <p:blipFill>
          <a:blip r:embed="rId2"/>
          <a:stretch>
            <a:fillRect/>
          </a:stretch>
        </p:blipFill>
        <p:spPr>
          <a:xfrm>
            <a:off x="457200" y="6261462"/>
            <a:ext cx="1832014" cy="364239"/>
          </a:xfrm>
          <a:prstGeom prst="rect">
            <a:avLst/>
          </a:prstGeom>
        </p:spPr>
      </p:pic>
      <p:sp>
        <p:nvSpPr>
          <p:cNvPr id="11" name="Text Placeholder 10">
            <a:extLst>
              <a:ext uri="{FF2B5EF4-FFF2-40B4-BE49-F238E27FC236}">
                <a16:creationId xmlns:a16="http://schemas.microsoft.com/office/drawing/2014/main" id="{CA12CE5C-4106-D244-9918-53CB4C5568E4}"/>
              </a:ext>
            </a:extLst>
          </p:cNvPr>
          <p:cNvSpPr>
            <a:spLocks noGrp="1"/>
          </p:cNvSpPr>
          <p:nvPr>
            <p:ph type="body" sz="quarter" idx="13" hasCustomPrompt="1"/>
          </p:nvPr>
        </p:nvSpPr>
        <p:spPr>
          <a:xfrm>
            <a:off x="457200" y="461826"/>
            <a:ext cx="8230298" cy="644162"/>
          </a:xfrm>
          <a:prstGeom prst="rect">
            <a:avLst/>
          </a:prstGeom>
        </p:spPr>
        <p:txBody>
          <a:bodyPr lIns="0" tIns="0" rIns="0" bIns="0" anchor="ctr" anchorCtr="0"/>
          <a:lstStyle>
            <a:lvl1pPr marL="0" indent="0">
              <a:buNone/>
              <a:defRPr sz="3600" b="1" i="0">
                <a:solidFill>
                  <a:srgbClr val="294A6C"/>
                </a:solidFill>
                <a:latin typeface="Museo Sans 900" panose="02000000000000000000" pitchFamily="2" charset="77"/>
              </a:defRPr>
            </a:lvl1pPr>
            <a:lvl2pPr>
              <a:defRPr sz="3600" b="1" i="0">
                <a:solidFill>
                  <a:srgbClr val="294A6C"/>
                </a:solidFill>
                <a:latin typeface="Museo Sans 900" panose="02000000000000000000" pitchFamily="2" charset="77"/>
              </a:defRPr>
            </a:lvl2pPr>
            <a:lvl3pPr>
              <a:defRPr sz="3600" b="1" i="0">
                <a:solidFill>
                  <a:srgbClr val="294A6C"/>
                </a:solidFill>
                <a:latin typeface="Museo Sans 900" panose="02000000000000000000" pitchFamily="2" charset="77"/>
              </a:defRPr>
            </a:lvl3pPr>
            <a:lvl4pPr>
              <a:defRPr sz="3600" b="1" i="0">
                <a:solidFill>
                  <a:srgbClr val="294A6C"/>
                </a:solidFill>
                <a:latin typeface="Museo Sans 900" panose="02000000000000000000" pitchFamily="2" charset="77"/>
              </a:defRPr>
            </a:lvl4pPr>
            <a:lvl5pPr>
              <a:defRPr sz="3600" b="1" i="0">
                <a:solidFill>
                  <a:srgbClr val="294A6C"/>
                </a:solidFill>
                <a:latin typeface="Museo Sans 900" panose="02000000000000000000" pitchFamily="2" charset="77"/>
              </a:defRPr>
            </a:lvl5pPr>
          </a:lstStyle>
          <a:p>
            <a:pPr lvl="0"/>
            <a:r>
              <a:rPr lang="en-US" dirty="0"/>
              <a:t>HEADLINE GOES HERE</a:t>
            </a:r>
          </a:p>
        </p:txBody>
      </p:sp>
      <p:sp>
        <p:nvSpPr>
          <p:cNvPr id="13" name="Text Placeholder 12">
            <a:extLst>
              <a:ext uri="{FF2B5EF4-FFF2-40B4-BE49-F238E27FC236}">
                <a16:creationId xmlns:a16="http://schemas.microsoft.com/office/drawing/2014/main" id="{14548AEC-9CE4-7643-9EAF-EBD523A47083}"/>
              </a:ext>
            </a:extLst>
          </p:cNvPr>
          <p:cNvSpPr>
            <a:spLocks noGrp="1"/>
          </p:cNvSpPr>
          <p:nvPr>
            <p:ph type="body" sz="quarter" idx="14"/>
          </p:nvPr>
        </p:nvSpPr>
        <p:spPr>
          <a:xfrm>
            <a:off x="457200" y="1602377"/>
            <a:ext cx="8230298" cy="3886200"/>
          </a:xfrm>
          <a:prstGeom prst="rect">
            <a:avLst/>
          </a:prstGeom>
        </p:spPr>
        <p:txBody>
          <a:bodyPr/>
          <a:lstStyle>
            <a:lvl1pPr marL="0" indent="0">
              <a:buFontTx/>
              <a:buNone/>
              <a:defRPr b="0" i="0">
                <a:solidFill>
                  <a:srgbClr val="576F48"/>
                </a:solidFill>
                <a:latin typeface="Museo Slab 300" panose="02000000000000000000" pitchFamily="2" charset="77"/>
              </a:defRPr>
            </a:lvl1pPr>
            <a:lvl2pPr marL="457200" indent="0">
              <a:buFontTx/>
              <a:buNone/>
              <a:defRPr b="0" i="0">
                <a:solidFill>
                  <a:srgbClr val="576F48"/>
                </a:solidFill>
                <a:latin typeface="Museo Slab 300" panose="02000000000000000000" pitchFamily="2" charset="77"/>
              </a:defRPr>
            </a:lvl2pPr>
            <a:lvl3pPr marL="914400" indent="0">
              <a:buFontTx/>
              <a:buNone/>
              <a:defRPr b="0" i="0">
                <a:solidFill>
                  <a:srgbClr val="576F48"/>
                </a:solidFill>
                <a:latin typeface="Museo Slab 300" panose="02000000000000000000" pitchFamily="2" charset="77"/>
              </a:defRPr>
            </a:lvl3pPr>
            <a:lvl4pPr marL="1371600" indent="0">
              <a:buFontTx/>
              <a:buNone/>
              <a:defRPr b="0" i="0">
                <a:solidFill>
                  <a:srgbClr val="576F48"/>
                </a:solidFill>
                <a:latin typeface="Museo Slab 300" panose="02000000000000000000" pitchFamily="2" charset="77"/>
              </a:defRPr>
            </a:lvl4pPr>
            <a:lvl5pPr marL="1828800" indent="0">
              <a:buFontTx/>
              <a:buNone/>
              <a:defRPr b="0" i="0">
                <a:solidFill>
                  <a:srgbClr val="576F48"/>
                </a:solidFill>
                <a:latin typeface="Museo Slab 300" panose="02000000000000000000"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1130632"/>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har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2418" y="6347787"/>
            <a:ext cx="2057400" cy="277915"/>
          </a:xfrm>
          <a:prstGeom prst="rect">
            <a:avLst/>
          </a:prstGeom>
        </p:spPr>
        <p:txBody>
          <a:bodyPr lIns="0" tIns="0" rIns="0" bIns="0" anchor="b" anchorCtr="0"/>
          <a:lstStyle>
            <a:lvl1pPr>
              <a:defRPr sz="1000" b="0" i="0">
                <a:solidFill>
                  <a:srgbClr val="294A6C"/>
                </a:solidFill>
                <a:latin typeface="Museo Slab 300" panose="02000000000000000000" pitchFamily="2" charset="77"/>
              </a:defRPr>
            </a:lvl1pPr>
          </a:lstStyle>
          <a:p>
            <a:fld id="{B17A58B2-8EF5-264A-B77A-78993C51096A}" type="slidenum">
              <a:rPr lang="en-US" smtClean="0"/>
              <a:pPr/>
              <a:t>‹#›</a:t>
            </a:fld>
            <a:endParaRPr lang="en-US"/>
          </a:p>
        </p:txBody>
      </p:sp>
      <p:pic>
        <p:nvPicPr>
          <p:cNvPr id="8" name="Picture 7" descr="A close up of a sign&#10;&#10;Description automatically generated">
            <a:extLst>
              <a:ext uri="{FF2B5EF4-FFF2-40B4-BE49-F238E27FC236}">
                <a16:creationId xmlns:a16="http://schemas.microsoft.com/office/drawing/2014/main" id="{465EFEA0-063C-3A44-8571-95FDDDA1EAA9}"/>
              </a:ext>
            </a:extLst>
          </p:cNvPr>
          <p:cNvPicPr>
            <a:picLocks noChangeAspect="1"/>
          </p:cNvPicPr>
          <p:nvPr userDrawn="1"/>
        </p:nvPicPr>
        <p:blipFill>
          <a:blip r:embed="rId2"/>
          <a:stretch>
            <a:fillRect/>
          </a:stretch>
        </p:blipFill>
        <p:spPr>
          <a:xfrm>
            <a:off x="457200" y="6261462"/>
            <a:ext cx="1832014" cy="364239"/>
          </a:xfrm>
          <a:prstGeom prst="rect">
            <a:avLst/>
          </a:prstGeom>
        </p:spPr>
      </p:pic>
      <p:sp>
        <p:nvSpPr>
          <p:cNvPr id="11" name="Text Placeholder 10">
            <a:extLst>
              <a:ext uri="{FF2B5EF4-FFF2-40B4-BE49-F238E27FC236}">
                <a16:creationId xmlns:a16="http://schemas.microsoft.com/office/drawing/2014/main" id="{CA12CE5C-4106-D244-9918-53CB4C5568E4}"/>
              </a:ext>
            </a:extLst>
          </p:cNvPr>
          <p:cNvSpPr>
            <a:spLocks noGrp="1"/>
          </p:cNvSpPr>
          <p:nvPr>
            <p:ph type="body" sz="quarter" idx="13" hasCustomPrompt="1"/>
          </p:nvPr>
        </p:nvSpPr>
        <p:spPr>
          <a:xfrm>
            <a:off x="457200" y="461826"/>
            <a:ext cx="8230298" cy="644162"/>
          </a:xfrm>
          <a:prstGeom prst="rect">
            <a:avLst/>
          </a:prstGeom>
        </p:spPr>
        <p:txBody>
          <a:bodyPr lIns="0" tIns="0" rIns="0" bIns="0" anchor="ctr" anchorCtr="0"/>
          <a:lstStyle>
            <a:lvl1pPr marL="0" indent="0">
              <a:buNone/>
              <a:defRPr sz="3600" b="1" i="0">
                <a:solidFill>
                  <a:srgbClr val="294A6C"/>
                </a:solidFill>
                <a:latin typeface="Museo Sans 900" panose="02000000000000000000" pitchFamily="2" charset="77"/>
              </a:defRPr>
            </a:lvl1pPr>
            <a:lvl2pPr>
              <a:defRPr sz="3600" b="1" i="0">
                <a:solidFill>
                  <a:srgbClr val="294A6C"/>
                </a:solidFill>
                <a:latin typeface="Museo Sans 900" panose="02000000000000000000" pitchFamily="2" charset="77"/>
              </a:defRPr>
            </a:lvl2pPr>
            <a:lvl3pPr>
              <a:defRPr sz="3600" b="1" i="0">
                <a:solidFill>
                  <a:srgbClr val="294A6C"/>
                </a:solidFill>
                <a:latin typeface="Museo Sans 900" panose="02000000000000000000" pitchFamily="2" charset="77"/>
              </a:defRPr>
            </a:lvl3pPr>
            <a:lvl4pPr>
              <a:defRPr sz="3600" b="1" i="0">
                <a:solidFill>
                  <a:srgbClr val="294A6C"/>
                </a:solidFill>
                <a:latin typeface="Museo Sans 900" panose="02000000000000000000" pitchFamily="2" charset="77"/>
              </a:defRPr>
            </a:lvl4pPr>
            <a:lvl5pPr>
              <a:defRPr sz="3600" b="1" i="0">
                <a:solidFill>
                  <a:srgbClr val="294A6C"/>
                </a:solidFill>
                <a:latin typeface="Museo Sans 900" panose="02000000000000000000" pitchFamily="2" charset="77"/>
              </a:defRPr>
            </a:lvl5pPr>
          </a:lstStyle>
          <a:p>
            <a:pPr lvl="0"/>
            <a:r>
              <a:rPr lang="en-US" dirty="0"/>
              <a:t>HEADLINE GOES HERE</a:t>
            </a:r>
          </a:p>
        </p:txBody>
      </p:sp>
      <p:sp>
        <p:nvSpPr>
          <p:cNvPr id="3" name="Chart Placeholder 2">
            <a:extLst>
              <a:ext uri="{FF2B5EF4-FFF2-40B4-BE49-F238E27FC236}">
                <a16:creationId xmlns:a16="http://schemas.microsoft.com/office/drawing/2014/main" id="{155C16C5-F2A5-4440-A87C-27BFE875D620}"/>
              </a:ext>
            </a:extLst>
          </p:cNvPr>
          <p:cNvSpPr>
            <a:spLocks noGrp="1"/>
          </p:cNvSpPr>
          <p:nvPr>
            <p:ph type="chart" sz="quarter" idx="14" hasCustomPrompt="1"/>
          </p:nvPr>
        </p:nvSpPr>
        <p:spPr>
          <a:xfrm>
            <a:off x="457200" y="1600200"/>
            <a:ext cx="8230298" cy="3886200"/>
          </a:xfrm>
          <a:prstGeom prst="rect">
            <a:avLst/>
          </a:prstGeom>
        </p:spPr>
        <p:txBody>
          <a:bodyPr/>
          <a:lstStyle>
            <a:lvl1pPr marL="0" indent="0">
              <a:buNone/>
              <a:defRPr b="0" i="0">
                <a:solidFill>
                  <a:srgbClr val="576F48"/>
                </a:solidFill>
                <a:latin typeface="Museo Slab 300" panose="02000000000000000000" pitchFamily="2" charset="77"/>
              </a:defRPr>
            </a:lvl1pPr>
          </a:lstStyle>
          <a:p>
            <a:r>
              <a:rPr lang="en-US" dirty="0"/>
              <a:t>Chart</a:t>
            </a:r>
          </a:p>
        </p:txBody>
      </p:sp>
    </p:spTree>
    <p:extLst>
      <p:ext uri="{BB962C8B-B14F-4D97-AF65-F5344CB8AC3E}">
        <p14:creationId xmlns:p14="http://schemas.microsoft.com/office/powerpoint/2010/main" val="1661564838"/>
      </p:ext>
    </p:extLst>
  </p:cSld>
  <p:clrMapOvr>
    <a:masterClrMapping/>
  </p:clrMapOvr>
  <p:extLst>
    <p:ext uri="{DCECCB84-F9BA-43D5-87BE-67443E8EF086}">
      <p15:sldGuideLst xmlns:p15="http://schemas.microsoft.com/office/powerpoint/2012/main">
        <p15:guide id="1"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2418" y="6347787"/>
            <a:ext cx="2057400" cy="277915"/>
          </a:xfrm>
          <a:prstGeom prst="rect">
            <a:avLst/>
          </a:prstGeom>
        </p:spPr>
        <p:txBody>
          <a:bodyPr lIns="0" tIns="0" rIns="0" bIns="0" anchor="b" anchorCtr="0"/>
          <a:lstStyle>
            <a:lvl1pPr>
              <a:defRPr sz="1000" b="0" i="0">
                <a:solidFill>
                  <a:srgbClr val="294A6C"/>
                </a:solidFill>
                <a:latin typeface="Museo Slab 300" panose="02000000000000000000" pitchFamily="2" charset="77"/>
              </a:defRPr>
            </a:lvl1pPr>
          </a:lstStyle>
          <a:p>
            <a:fld id="{B17A58B2-8EF5-264A-B77A-78993C51096A}" type="slidenum">
              <a:rPr lang="en-US" smtClean="0"/>
              <a:pPr/>
              <a:t>‹#›</a:t>
            </a:fld>
            <a:endParaRPr lang="en-US"/>
          </a:p>
        </p:txBody>
      </p:sp>
      <p:pic>
        <p:nvPicPr>
          <p:cNvPr id="8" name="Picture 7" descr="A close up of a sign&#10;&#10;Description automatically generated">
            <a:extLst>
              <a:ext uri="{FF2B5EF4-FFF2-40B4-BE49-F238E27FC236}">
                <a16:creationId xmlns:a16="http://schemas.microsoft.com/office/drawing/2014/main" id="{465EFEA0-063C-3A44-8571-95FDDDA1EAA9}"/>
              </a:ext>
            </a:extLst>
          </p:cNvPr>
          <p:cNvPicPr>
            <a:picLocks noChangeAspect="1"/>
          </p:cNvPicPr>
          <p:nvPr userDrawn="1"/>
        </p:nvPicPr>
        <p:blipFill>
          <a:blip r:embed="rId2"/>
          <a:stretch>
            <a:fillRect/>
          </a:stretch>
        </p:blipFill>
        <p:spPr>
          <a:xfrm>
            <a:off x="457200" y="6261462"/>
            <a:ext cx="1832014" cy="364239"/>
          </a:xfrm>
          <a:prstGeom prst="rect">
            <a:avLst/>
          </a:prstGeom>
        </p:spPr>
      </p:pic>
      <p:sp>
        <p:nvSpPr>
          <p:cNvPr id="11" name="Text Placeholder 10">
            <a:extLst>
              <a:ext uri="{FF2B5EF4-FFF2-40B4-BE49-F238E27FC236}">
                <a16:creationId xmlns:a16="http://schemas.microsoft.com/office/drawing/2014/main" id="{CA12CE5C-4106-D244-9918-53CB4C5568E4}"/>
              </a:ext>
            </a:extLst>
          </p:cNvPr>
          <p:cNvSpPr>
            <a:spLocks noGrp="1"/>
          </p:cNvSpPr>
          <p:nvPr>
            <p:ph type="body" sz="quarter" idx="13" hasCustomPrompt="1"/>
          </p:nvPr>
        </p:nvSpPr>
        <p:spPr>
          <a:xfrm>
            <a:off x="457200" y="461826"/>
            <a:ext cx="8230298" cy="644162"/>
          </a:xfrm>
          <a:prstGeom prst="rect">
            <a:avLst/>
          </a:prstGeom>
        </p:spPr>
        <p:txBody>
          <a:bodyPr lIns="0" tIns="0" rIns="0" bIns="0" anchor="ctr" anchorCtr="0"/>
          <a:lstStyle>
            <a:lvl1pPr marL="0" indent="0">
              <a:buNone/>
              <a:defRPr sz="3600" b="1" i="0">
                <a:solidFill>
                  <a:srgbClr val="294A6C"/>
                </a:solidFill>
                <a:latin typeface="Museo Sans 900" panose="02000000000000000000" pitchFamily="2" charset="77"/>
              </a:defRPr>
            </a:lvl1pPr>
            <a:lvl2pPr>
              <a:defRPr sz="3600" b="1" i="0">
                <a:solidFill>
                  <a:srgbClr val="294A6C"/>
                </a:solidFill>
                <a:latin typeface="Museo Sans 900" panose="02000000000000000000" pitchFamily="2" charset="77"/>
              </a:defRPr>
            </a:lvl2pPr>
            <a:lvl3pPr>
              <a:defRPr sz="3600" b="1" i="0">
                <a:solidFill>
                  <a:srgbClr val="294A6C"/>
                </a:solidFill>
                <a:latin typeface="Museo Sans 900" panose="02000000000000000000" pitchFamily="2" charset="77"/>
              </a:defRPr>
            </a:lvl3pPr>
            <a:lvl4pPr>
              <a:defRPr sz="3600" b="1" i="0">
                <a:solidFill>
                  <a:srgbClr val="294A6C"/>
                </a:solidFill>
                <a:latin typeface="Museo Sans 900" panose="02000000000000000000" pitchFamily="2" charset="77"/>
              </a:defRPr>
            </a:lvl4pPr>
            <a:lvl5pPr>
              <a:defRPr sz="3600" b="1" i="0">
                <a:solidFill>
                  <a:srgbClr val="294A6C"/>
                </a:solidFill>
                <a:latin typeface="Museo Sans 900" panose="02000000000000000000" pitchFamily="2" charset="77"/>
              </a:defRPr>
            </a:lvl5pPr>
          </a:lstStyle>
          <a:p>
            <a:pPr lvl="0"/>
            <a:r>
              <a:rPr lang="en-US" dirty="0"/>
              <a:t>HEADLINE GOES HERE</a:t>
            </a:r>
          </a:p>
        </p:txBody>
      </p:sp>
      <p:sp>
        <p:nvSpPr>
          <p:cNvPr id="4" name="Table Placeholder 3">
            <a:extLst>
              <a:ext uri="{FF2B5EF4-FFF2-40B4-BE49-F238E27FC236}">
                <a16:creationId xmlns:a16="http://schemas.microsoft.com/office/drawing/2014/main" id="{A25B8730-3663-004B-8776-5FD86E070E48}"/>
              </a:ext>
            </a:extLst>
          </p:cNvPr>
          <p:cNvSpPr>
            <a:spLocks noGrp="1"/>
          </p:cNvSpPr>
          <p:nvPr>
            <p:ph type="tbl" sz="quarter" idx="14" hasCustomPrompt="1"/>
          </p:nvPr>
        </p:nvSpPr>
        <p:spPr>
          <a:xfrm>
            <a:off x="457200" y="1600200"/>
            <a:ext cx="8229600" cy="3886200"/>
          </a:xfrm>
          <a:prstGeom prst="rect">
            <a:avLst/>
          </a:prstGeom>
        </p:spPr>
        <p:txBody>
          <a:bodyPr/>
          <a:lstStyle>
            <a:lvl1pPr marL="0" indent="0">
              <a:buNone/>
              <a:defRPr b="0" i="0">
                <a:solidFill>
                  <a:srgbClr val="576F48"/>
                </a:solidFill>
                <a:latin typeface="Museo Slab 300" panose="02000000000000000000" pitchFamily="2" charset="77"/>
              </a:defRPr>
            </a:lvl1pPr>
          </a:lstStyle>
          <a:p>
            <a:r>
              <a:rPr lang="en-US" dirty="0"/>
              <a:t>Table</a:t>
            </a:r>
          </a:p>
        </p:txBody>
      </p:sp>
    </p:spTree>
    <p:extLst>
      <p:ext uri="{BB962C8B-B14F-4D97-AF65-F5344CB8AC3E}">
        <p14:creationId xmlns:p14="http://schemas.microsoft.com/office/powerpoint/2010/main" val="3777897367"/>
      </p:ext>
    </p:extLst>
  </p:cSld>
  <p:clrMapOvr>
    <a:masterClrMapping/>
  </p:clrMapOvr>
  <p:extLst>
    <p:ext uri="{DCECCB84-F9BA-43D5-87BE-67443E8EF086}">
      <p15:sldGuideLst xmlns:p15="http://schemas.microsoft.com/office/powerpoint/2012/main">
        <p15:guide id="1" pos="288">
          <p15:clr>
            <a:srgbClr val="FBAE40"/>
          </p15:clr>
        </p15:guide>
      </p15:sldGuideLst>
    </p:ext>
  </p:extLst>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3.xml" Id="rId3" /><Relationship Type="http://schemas.openxmlformats.org/officeDocument/2006/relationships/slideLayout" Target="/ppt/slideLayouts/slideLayout2.xml" Id="rId2" /><Relationship Type="http://schemas.openxmlformats.org/officeDocument/2006/relationships/slideLayout" Target="/ppt/slideLayouts/slideLayout1.xml" Id="rId1" /><Relationship Type="http://schemas.openxmlformats.org/officeDocument/2006/relationships/theme" Target="/ppt/theme/theme1.xml" Id="rId6" /><Relationship Type="http://schemas.openxmlformats.org/officeDocument/2006/relationships/slideLayout" Target="/ppt/slideLayouts/slideLayout4.xml" Id="rId4"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rgbClr val="294A6C"/>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760784" y="2663583"/>
            <a:ext cx="2057400" cy="365125"/>
          </a:xfrm>
          <a:prstGeom prst="rect">
            <a:avLst/>
          </a:prstGeom>
        </p:spPr>
        <p:txBody>
          <a:bodyPr vert="horz" lIns="91440" tIns="45720" rIns="91440" bIns="45720" rtlCol="0" anchor="ctr"/>
          <a:lstStyle>
            <a:lvl1pPr algn="l">
              <a:defRPr sz="1200" b="0" i="0">
                <a:solidFill>
                  <a:schemeClr val="bg1"/>
                </a:solidFill>
                <a:latin typeface="Museo Slab 300" panose="02000000000000000000" pitchFamily="2" charset="77"/>
              </a:defRPr>
            </a:lvl1pPr>
          </a:lstStyle>
          <a:p>
            <a:endParaRPr lang="en-US"/>
          </a:p>
        </p:txBody>
      </p:sp>
      <p:sp>
        <p:nvSpPr>
          <p:cNvPr id="8" name="Title Placeholder 7">
            <a:extLst>
              <a:ext uri="{FF2B5EF4-FFF2-40B4-BE49-F238E27FC236}">
                <a16:creationId xmlns:a16="http://schemas.microsoft.com/office/drawing/2014/main" id="{181A6035-B058-CD4E-9720-971345E0F9F6}"/>
              </a:ext>
            </a:extLst>
          </p:cNvPr>
          <p:cNvSpPr>
            <a:spLocks noGrp="1"/>
          </p:cNvSpPr>
          <p:nvPr>
            <p:ph type="title"/>
          </p:nvPr>
        </p:nvSpPr>
        <p:spPr>
          <a:xfrm>
            <a:off x="2760784" y="3258587"/>
            <a:ext cx="6005145" cy="1040851"/>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5">
            <a:extLst>
              <a:ext uri="{FF2B5EF4-FFF2-40B4-BE49-F238E27FC236}">
                <a16:creationId xmlns:a16="http://schemas.microsoft.com/office/drawing/2014/main" id="{21EEA880-243D-F445-B007-5454D63D5F40}"/>
              </a:ext>
            </a:extLst>
          </p:cNvPr>
          <p:cNvSpPr>
            <a:spLocks noGrp="1"/>
          </p:cNvSpPr>
          <p:nvPr>
            <p:ph type="sldNum" sz="quarter" idx="4"/>
          </p:nvPr>
        </p:nvSpPr>
        <p:spPr>
          <a:xfrm>
            <a:off x="6832418" y="6347787"/>
            <a:ext cx="2057400" cy="277915"/>
          </a:xfrm>
          <a:prstGeom prst="rect">
            <a:avLst/>
          </a:prstGeom>
        </p:spPr>
        <p:txBody>
          <a:bodyPr lIns="0" tIns="0" rIns="0" bIns="0" anchor="b" anchorCtr="0"/>
          <a:lstStyle>
            <a:lvl1pPr algn="r">
              <a:defRPr sz="1000" b="0" i="0">
                <a:solidFill>
                  <a:srgbClr val="294A6C"/>
                </a:solidFill>
                <a:latin typeface="Museo Slab 300" panose="02000000000000000000" pitchFamily="2" charset="77"/>
              </a:defRPr>
            </a:lvl1pPr>
          </a:lstStyle>
          <a:p>
            <a:fld id="{B17A58B2-8EF5-264A-B77A-78993C51096A}" type="slidenum">
              <a:rPr lang="en-US" smtClean="0"/>
              <a:pPr/>
              <a:t>‹#›</a:t>
            </a:fld>
            <a:endParaRPr lang="en-US"/>
          </a:p>
        </p:txBody>
      </p:sp>
    </p:spTree>
    <p:extLst>
      <p:ext uri="{BB962C8B-B14F-4D97-AF65-F5344CB8AC3E}">
        <p14:creationId xmlns:p14="http://schemas.microsoft.com/office/powerpoint/2010/main" val="409525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3200" b="0" i="0" kern="1200">
          <a:solidFill>
            <a:schemeClr val="bg1"/>
          </a:solidFill>
          <a:latin typeface="Museo Slab 3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10.xml.rels>&#65279;<?xml version="1.0" encoding="utf-8"?><Relationships xmlns="http://schemas.openxmlformats.org/package/2006/relationships"><Relationship Type="http://schemas.openxmlformats.org/officeDocument/2006/relationships/image" Target="/ppt/media/image9.jpg" Id="rId3" /><Relationship Type="http://schemas.openxmlformats.org/officeDocument/2006/relationships/image" Target="/ppt/media/image8.png" Id="rId2" /><Relationship Type="http://schemas.openxmlformats.org/officeDocument/2006/relationships/slideLayout" Target="/ppt/slideLayouts/slideLayout4.xml" Id="rId1" /></Relationships>
</file>

<file path=ppt/slides/_rels/slide11.xml.rels>&#65279;<?xml version="1.0" encoding="utf-8"?><Relationships xmlns="http://schemas.openxmlformats.org/package/2006/relationships"><Relationship Type="http://schemas.openxmlformats.org/officeDocument/2006/relationships/image" Target="/ppt/media/image11.png" Id="rId3" /><Relationship Type="http://schemas.openxmlformats.org/officeDocument/2006/relationships/image" Target="/ppt/media/image10.png" Id="rId2" /><Relationship Type="http://schemas.openxmlformats.org/officeDocument/2006/relationships/slideLayout" Target="/ppt/slideLayouts/slideLayout4.xml" Id="rId1" /></Relationships>
</file>

<file path=ppt/slides/_rels/slide12.xml.rels>&#65279;<?xml version="1.0" encoding="utf-8"?><Relationships xmlns="http://schemas.openxmlformats.org/package/2006/relationships"><Relationship Type="http://schemas.openxmlformats.org/officeDocument/2006/relationships/image" Target="/ppt/media/image12.png" Id="rId2" /><Relationship Type="http://schemas.openxmlformats.org/officeDocument/2006/relationships/slideLayout" Target="/ppt/slideLayouts/slideLayout4.xml" Id="rId1" /></Relationships>
</file>

<file path=ppt/slides/_rels/slide13.xml.rels>&#65279;<?xml version="1.0" encoding="utf-8"?><Relationships xmlns="http://schemas.openxmlformats.org/package/2006/relationships"><Relationship Type="http://schemas.openxmlformats.org/officeDocument/2006/relationships/image" Target="/ppt/media/image13.png" Id="rId2" /><Relationship Type="http://schemas.openxmlformats.org/officeDocument/2006/relationships/slideLayout" Target="/ppt/slideLayouts/slideLayout4.xml" Id="rId1" /></Relationships>
</file>

<file path=ppt/slides/_rels/slide14.xml.rels>&#65279;<?xml version="1.0" encoding="utf-8"?><Relationships xmlns="http://schemas.openxmlformats.org/package/2006/relationships"><Relationship Type="http://schemas.openxmlformats.org/officeDocument/2006/relationships/slideLayout" Target="/ppt/slideLayouts/slideLayout4.xml" Id="rId1" /></Relationships>
</file>

<file path=ppt/slides/_rels/slide15.xml.rels>&#65279;<?xml version="1.0" encoding="utf-8"?><Relationships xmlns="http://schemas.openxmlformats.org/package/2006/relationships"><Relationship Type="http://schemas.openxmlformats.org/officeDocument/2006/relationships/image" Target="/ppt/media/image14.png" Id="rId2" /><Relationship Type="http://schemas.openxmlformats.org/officeDocument/2006/relationships/slideLayout" Target="/ppt/slideLayouts/slideLayout4.xml" Id="rId1" /></Relationships>
</file>

<file path=ppt/slides/_rels/slide16.xml.rels>&#65279;<?xml version="1.0" encoding="utf-8"?><Relationships xmlns="http://schemas.openxmlformats.org/package/2006/relationships"><Relationship Type="http://schemas.openxmlformats.org/officeDocument/2006/relationships/image" Target="/ppt/media/image15.png" Id="rId2" /><Relationship Type="http://schemas.openxmlformats.org/officeDocument/2006/relationships/slideLayout" Target="/ppt/slideLayouts/slideLayout4.xml" Id="rId1" /></Relationships>
</file>

<file path=ppt/slides/_rels/slide17.xml.rels>&#65279;<?xml version="1.0" encoding="utf-8"?><Relationships xmlns="http://schemas.openxmlformats.org/package/2006/relationships"><Relationship Type="http://schemas.openxmlformats.org/officeDocument/2006/relationships/image" Target="/ppt/media/image16.png" Id="rId2" /><Relationship Type="http://schemas.openxmlformats.org/officeDocument/2006/relationships/slideLayout" Target="/ppt/slideLayouts/slideLayout4.xml" Id="rId1" /></Relationships>
</file>

<file path=ppt/slides/_rels/slide18.xml.rels>&#65279;<?xml version="1.0" encoding="utf-8"?><Relationships xmlns="http://schemas.openxmlformats.org/package/2006/relationships"><Relationship Type="http://schemas.openxmlformats.org/officeDocument/2006/relationships/image" Target="/ppt/media/image17.png" Id="rId2" /><Relationship Type="http://schemas.openxmlformats.org/officeDocument/2006/relationships/slideLayout" Target="/ppt/slideLayouts/slideLayout4.xml" Id="rId1" /></Relationships>
</file>

<file path=ppt/slides/_rels/slide19.xml.rels>&#65279;<?xml version="1.0" encoding="utf-8"?><Relationships xmlns="http://schemas.openxmlformats.org/package/2006/relationships"><Relationship Type="http://schemas.openxmlformats.org/officeDocument/2006/relationships/image" Target="/ppt/media/image18.png" Id="rId2" /><Relationship Type="http://schemas.openxmlformats.org/officeDocument/2006/relationships/slideLayout" Target="/ppt/slideLayouts/slideLayout4.xml" Id="rId1"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0.xml.rels>&#65279;<?xml version="1.0" encoding="utf-8"?><Relationships xmlns="http://schemas.openxmlformats.org/package/2006/relationships"><Relationship Type="http://schemas.openxmlformats.org/officeDocument/2006/relationships/image" Target="/ppt/media/image19.JPG" Id="rId2" /><Relationship Type="http://schemas.openxmlformats.org/officeDocument/2006/relationships/slideLayout" Target="/ppt/slideLayouts/slideLayout4.xml" Id="rId1" /></Relationships>
</file>

<file path=ppt/slides/_rels/slide21.xml.rels>&#65279;<?xml version="1.0" encoding="utf-8"?><Relationships xmlns="http://schemas.openxmlformats.org/package/2006/relationships"><Relationship Type="http://schemas.openxmlformats.org/officeDocument/2006/relationships/image" Target="/ppt/media/image20.png" Id="rId2" /><Relationship Type="http://schemas.openxmlformats.org/officeDocument/2006/relationships/slideLayout" Target="/ppt/slideLayouts/slideLayout4.xml" Id="rId1" /></Relationships>
</file>

<file path=ppt/slides/_rels/slide22.xml.rels>&#65279;<?xml version="1.0" encoding="utf-8"?><Relationships xmlns="http://schemas.openxmlformats.org/package/2006/relationships"><Relationship Type="http://schemas.openxmlformats.org/officeDocument/2006/relationships/image" Target="/ppt/media/image22.png" Id="rId3" /><Relationship Type="http://schemas.openxmlformats.org/officeDocument/2006/relationships/image" Target="/ppt/media/image21.png" Id="rId2" /><Relationship Type="http://schemas.openxmlformats.org/officeDocument/2006/relationships/slideLayout" Target="/ppt/slideLayouts/slideLayout4.xml" Id="rId1" /></Relationships>
</file>

<file path=ppt/slides/_rels/slide23.xml.rels>&#65279;<?xml version="1.0" encoding="utf-8"?><Relationships xmlns="http://schemas.openxmlformats.org/package/2006/relationships"><Relationship Type="http://schemas.openxmlformats.org/officeDocument/2006/relationships/image" Target="/ppt/media/image23.png" Id="rId2" /><Relationship Type="http://schemas.openxmlformats.org/officeDocument/2006/relationships/slideLayout" Target="/ppt/slideLayouts/slideLayout4.xml" Id="rId1" /></Relationships>
</file>

<file path=ppt/slides/_rels/slide24.xml.rels>&#65279;<?xml version="1.0" encoding="utf-8"?><Relationships xmlns="http://schemas.openxmlformats.org/package/2006/relationships"><Relationship Type="http://schemas.openxmlformats.org/officeDocument/2006/relationships/image" Target="/ppt/media/image25.png" Id="rId3" /><Relationship Type="http://schemas.openxmlformats.org/officeDocument/2006/relationships/image" Target="/ppt/media/image24.png" Id="rId2" /><Relationship Type="http://schemas.openxmlformats.org/officeDocument/2006/relationships/slideLayout" Target="/ppt/slideLayouts/slideLayout4.xml" Id="rId1" /><Relationship Type="http://schemas.openxmlformats.org/officeDocument/2006/relationships/image" Target="/ppt/media/image26.png" Id="rId4" /></Relationships>
</file>

<file path=ppt/slides/_rels/slide25.xml.rels>&#65279;<?xml version="1.0" encoding="utf-8"?><Relationships xmlns="http://schemas.openxmlformats.org/package/2006/relationships"><Relationship Type="http://schemas.openxmlformats.org/officeDocument/2006/relationships/image" Target="/ppt/media/image27.png" Id="rId2" /><Relationship Type="http://schemas.openxmlformats.org/officeDocument/2006/relationships/slideLayout" Target="/ppt/slideLayouts/slideLayout2.xml" Id="rId1" /></Relationships>
</file>

<file path=ppt/slides/_rels/slide26.xml.rels>&#65279;<?xml version="1.0" encoding="utf-8"?><Relationships xmlns="http://schemas.openxmlformats.org/package/2006/relationships"><Relationship Type="http://schemas.openxmlformats.org/officeDocument/2006/relationships/image" Target="/ppt/media/image28.png" Id="rId2" /><Relationship Type="http://schemas.openxmlformats.org/officeDocument/2006/relationships/slideLayout" Target="/ppt/slideLayouts/slideLayout2.xml" Id="rId1" /></Relationships>
</file>

<file path=ppt/slides/_rels/slide27.xml.rels>&#65279;<?xml version="1.0" encoding="utf-8"?><Relationships xmlns="http://schemas.openxmlformats.org/package/2006/relationships"><Relationship Type="http://schemas.openxmlformats.org/officeDocument/2006/relationships/image" Target="/ppt/media/image29.png" Id="rId2" /><Relationship Type="http://schemas.openxmlformats.org/officeDocument/2006/relationships/slideLayout" Target="/ppt/slideLayouts/slideLayout2.xml" Id="rId1" /></Relationships>
</file>

<file path=ppt/slides/_rels/slide28.xml.rels>&#65279;<?xml version="1.0" encoding="utf-8"?><Relationships xmlns="http://schemas.openxmlformats.org/package/2006/relationships"><Relationship Type="http://schemas.openxmlformats.org/officeDocument/2006/relationships/image" Target="/ppt/media/image30.png" Id="rId2" /><Relationship Type="http://schemas.openxmlformats.org/officeDocument/2006/relationships/slideLayout" Target="/ppt/slideLayouts/slideLayout2.xml" Id="rId1" /></Relationships>
</file>

<file path=ppt/slides/_rels/slide29.xml.rels>&#65279;<?xml version="1.0" encoding="utf-8"?><Relationships xmlns="http://schemas.openxmlformats.org/package/2006/relationships"><Relationship Type="http://schemas.openxmlformats.org/officeDocument/2006/relationships/image" Target="/ppt/media/image31.png" Id="rId2" /><Relationship Type="http://schemas.openxmlformats.org/officeDocument/2006/relationships/slideLayout" Target="/ppt/slideLayouts/slideLayout2.xml" Id="rId1"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30.xml.rels>&#65279;<?xml version="1.0" encoding="utf-8"?><Relationships xmlns="http://schemas.openxmlformats.org/package/2006/relationships"><Relationship Type="http://schemas.openxmlformats.org/officeDocument/2006/relationships/image" Target="/ppt/media/image33.png" Id="rId3" /><Relationship Type="http://schemas.openxmlformats.org/officeDocument/2006/relationships/image" Target="/ppt/media/image32.png" Id="rId2" /><Relationship Type="http://schemas.openxmlformats.org/officeDocument/2006/relationships/slideLayout" Target="/ppt/slideLayouts/slideLayout2.xml" Id="rId1" /><Relationship Type="http://schemas.openxmlformats.org/officeDocument/2006/relationships/image" Target="/ppt/media/image34.png" Id="rId4" /></Relationships>
</file>

<file path=ppt/slides/_rels/slide31.xml.rels>&#65279;<?xml version="1.0" encoding="utf-8"?><Relationships xmlns="http://schemas.openxmlformats.org/package/2006/relationships"><Relationship Type="http://schemas.openxmlformats.org/officeDocument/2006/relationships/image" Target="/ppt/media/image36.png" Id="rId3" /><Relationship Type="http://schemas.openxmlformats.org/officeDocument/2006/relationships/image" Target="/ppt/media/image35.png" Id="rId2" /><Relationship Type="http://schemas.openxmlformats.org/officeDocument/2006/relationships/slideLayout" Target="/ppt/slideLayouts/slideLayout2.xml" Id="rId1" /><Relationship Type="http://schemas.openxmlformats.org/officeDocument/2006/relationships/image" Target="/ppt/media/image37.png" Id="rId4" /></Relationships>
</file>

<file path=ppt/slides/_rels/slide32.xml.rels>&#65279;<?xml version="1.0" encoding="utf-8"?><Relationships xmlns="http://schemas.openxmlformats.org/package/2006/relationships"><Relationship Type="http://schemas.openxmlformats.org/officeDocument/2006/relationships/image" Target="/ppt/media/image38.png" Id="rId2" /><Relationship Type="http://schemas.openxmlformats.org/officeDocument/2006/relationships/slideLayout" Target="/ppt/slideLayouts/slideLayout2.xml" Id="rId1" /></Relationships>
</file>

<file path=ppt/slides/_rels/slide33.xml.rels>&#65279;<?xml version="1.0" encoding="utf-8"?><Relationships xmlns="http://schemas.openxmlformats.org/package/2006/relationships"><Relationship Type="http://schemas.openxmlformats.org/officeDocument/2006/relationships/image" Target="/ppt/media/image39.png" Id="rId2" /><Relationship Type="http://schemas.openxmlformats.org/officeDocument/2006/relationships/slideLayout" Target="/ppt/slideLayouts/slideLayout2.xml" Id="rId1" /></Relationships>
</file>

<file path=ppt/slides/_rels/slide34.xml.rels>&#65279;<?xml version="1.0" encoding="utf-8"?><Relationships xmlns="http://schemas.openxmlformats.org/package/2006/relationships"><Relationship Type="http://schemas.openxmlformats.org/officeDocument/2006/relationships/image" Target="/ppt/media/image40.png" Id="rId2" /><Relationship Type="http://schemas.openxmlformats.org/officeDocument/2006/relationships/slideLayout" Target="/ppt/slideLayouts/slideLayout2.xml" Id="rId1" /></Relationships>
</file>

<file path=ppt/slides/_rels/slide35.xml.rels>&#65279;<?xml version="1.0" encoding="utf-8"?><Relationships xmlns="http://schemas.openxmlformats.org/package/2006/relationships"><Relationship Type="http://schemas.openxmlformats.org/officeDocument/2006/relationships/image" Target="/ppt/media/image41.png" Id="rId2" /><Relationship Type="http://schemas.openxmlformats.org/officeDocument/2006/relationships/slideLayout" Target="/ppt/slideLayouts/slideLayout2.xml" Id="rId1" /></Relationships>
</file>

<file path=ppt/slides/_rels/slide36.xml.rels>&#65279;<?xml version="1.0" encoding="utf-8"?><Relationships xmlns="http://schemas.openxmlformats.org/package/2006/relationships"><Relationship Type="http://schemas.openxmlformats.org/officeDocument/2006/relationships/image" Target="/ppt/media/image42.png" Id="rId2" /><Relationship Type="http://schemas.openxmlformats.org/officeDocument/2006/relationships/slideLayout" Target="/ppt/slideLayouts/slideLayout2.xml" Id="rId1" /></Relationships>
</file>

<file path=ppt/slides/_rels/slide37.xml.rels>&#65279;<?xml version="1.0" encoding="utf-8"?><Relationships xmlns="http://schemas.openxmlformats.org/package/2006/relationships"><Relationship Type="http://schemas.openxmlformats.org/officeDocument/2006/relationships/notesSlide" Target="/ppt/notesSlides/notesSlide1.xml" Id="rId2" /><Relationship Type="http://schemas.openxmlformats.org/officeDocument/2006/relationships/slideLayout" Target="/ppt/slideLayouts/slideLayout2.xml" Id="rId1"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39.xml.rels>&#65279;<?xml version="1.0" encoding="utf-8"?><Relationships xmlns="http://schemas.openxmlformats.org/package/2006/relationships"><Relationship Type="http://schemas.openxmlformats.org/officeDocument/2006/relationships/chart" Target="/ppt/charts/chart1.xml" Id="rId2" /><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Layout" Target="/ppt/slideLayouts/slideLayout3.xml" Id="rId1" /></Relationships>
</file>

<file path=ppt/slides/_rels/slide40.xml.rels>&#65279;<?xml version="1.0" encoding="utf-8"?><Relationships xmlns="http://schemas.openxmlformats.org/package/2006/relationships"><Relationship Type="http://schemas.openxmlformats.org/officeDocument/2006/relationships/chart" Target="/ppt/charts/chart2.xml" Id="rId2" /><Relationship Type="http://schemas.openxmlformats.org/officeDocument/2006/relationships/slideLayout" Target="/ppt/slideLayouts/slideLayout2.xml" Id="rId1" /></Relationships>
</file>

<file path=ppt/slides/_rels/slide41.xml.rels>&#65279;<?xml version="1.0" encoding="utf-8"?><Relationships xmlns="http://schemas.openxmlformats.org/package/2006/relationships"><Relationship Type="http://schemas.openxmlformats.org/officeDocument/2006/relationships/chart" Target="/ppt/charts/chart3.xml" Id="rId2" /><Relationship Type="http://schemas.openxmlformats.org/officeDocument/2006/relationships/slideLayout" Target="/ppt/slideLayouts/slideLayout2.xml" Id="rId1" /></Relationships>
</file>

<file path=ppt/slides/_rels/slide4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3.xml.rels>&#65279;<?xml version="1.0" encoding="utf-8"?><Relationships xmlns="http://schemas.openxmlformats.org/package/2006/relationships"><Relationship Type="http://schemas.openxmlformats.org/officeDocument/2006/relationships/notesSlide" Target="/ppt/notesSlides/notesSlide2.xml" Id="rId2" /><Relationship Type="http://schemas.openxmlformats.org/officeDocument/2006/relationships/slideLayout" Target="/ppt/slideLayouts/slideLayout2.xml" Id="rId1" /></Relationships>
</file>

<file path=ppt/slides/_rels/slide4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6.xml.rels>&#65279;<?xml version="1.0" encoding="utf-8"?><Relationships xmlns="http://schemas.openxmlformats.org/package/2006/relationships"><Relationship Type="http://schemas.openxmlformats.org/officeDocument/2006/relationships/notesSlide" Target="/ppt/notesSlides/notesSlide3.xml" Id="rId2" /><Relationship Type="http://schemas.openxmlformats.org/officeDocument/2006/relationships/slideLayout" Target="/ppt/slideLayouts/slideLayout2.xml" Id="rId1" /></Relationships>
</file>

<file path=ppt/slides/_rels/slide47.xml.rels>&#65279;<?xml version="1.0" encoding="utf-8"?><Relationships xmlns="http://schemas.openxmlformats.org/package/2006/relationships"><Relationship Type="http://schemas.openxmlformats.org/officeDocument/2006/relationships/notesSlide" Target="/ppt/notesSlides/notesSlide4.xml" Id="rId2" /><Relationship Type="http://schemas.openxmlformats.org/officeDocument/2006/relationships/slideLayout" Target="/ppt/slideLayouts/slideLayout2.xml" Id="rId1" /></Relationships>
</file>

<file path=ppt/slides/_rels/slide4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0.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2.xml.rels>&#65279;<?xml version="1.0" encoding="utf-8"?><Relationships xmlns="http://schemas.openxmlformats.org/package/2006/relationships"><Relationship Type="http://schemas.openxmlformats.org/officeDocument/2006/relationships/image" Target="/ppt/media/image43.BEEE2880" Id="rId2" /><Relationship Type="http://schemas.openxmlformats.org/officeDocument/2006/relationships/slideLayout" Target="/ppt/slideLayouts/slideLayout2.xml" Id="rId1" /></Relationships>
</file>

<file path=ppt/slides/_rels/slide6.xml.rels>&#65279;<?xml version="1.0" encoding="utf-8"?><Relationships xmlns="http://schemas.openxmlformats.org/package/2006/relationships"><Relationship Type="http://schemas.openxmlformats.org/officeDocument/2006/relationships/image" Target="/ppt/media/image4.emf" Id="rId2" /><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slideLayout" Target="/ppt/slideLayouts/slideLayout4.xml" Id="rId1" /></Relationships>
</file>

<file path=ppt/slides/_rels/slide8.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jpeg" Id="rId2" /><Relationship Type="http://schemas.openxmlformats.org/officeDocument/2006/relationships/slideLayout" Target="/ppt/slideLayouts/slideLayout2.xml" Id="rId1" /></Relationships>
</file>

<file path=ppt/slides/_rels/slide9.xml.rels>&#65279;<?xml version="1.0" encoding="utf-8"?><Relationships xmlns="http://schemas.openxmlformats.org/package/2006/relationships"><Relationship Type="http://schemas.openxmlformats.org/officeDocument/2006/relationships/image" Target="/ppt/media/image7.png" Id="rId2" /><Relationship Type="http://schemas.openxmlformats.org/officeDocument/2006/relationships/slideLayout" Target="/ppt/slideLayouts/slideLayout4.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E55E-6B1B-3748-84DE-CA6359DFB054}"/>
              </a:ext>
            </a:extLst>
          </p:cNvPr>
          <p:cNvSpPr>
            <a:spLocks noGrp="1"/>
          </p:cNvSpPr>
          <p:nvPr>
            <p:ph type="ctrTitle"/>
          </p:nvPr>
        </p:nvSpPr>
        <p:spPr>
          <a:xfrm>
            <a:off x="3316637" y="2170859"/>
            <a:ext cx="5383906" cy="1635827"/>
          </a:xfrm>
          <a:ln>
            <a:noFill/>
          </a:ln>
        </p:spPr>
        <p:txBody>
          <a:bodyPr>
            <a:normAutofit/>
          </a:bodyPr>
          <a:lstStyle/>
          <a:p>
            <a:r>
              <a:rPr lang="en-US" sz="3600" dirty="0"/>
              <a:t>Planning Advisory Group Presentation – Chapter 330 Summary</a:t>
            </a:r>
          </a:p>
        </p:txBody>
      </p:sp>
      <p:sp>
        <p:nvSpPr>
          <p:cNvPr id="3" name="Text Placeholder 2">
            <a:extLst>
              <a:ext uri="{FF2B5EF4-FFF2-40B4-BE49-F238E27FC236}">
                <a16:creationId xmlns:a16="http://schemas.microsoft.com/office/drawing/2014/main" id="{FF7D27D4-FD5C-3142-AF60-FBDE1826A2C6}"/>
              </a:ext>
            </a:extLst>
          </p:cNvPr>
          <p:cNvSpPr>
            <a:spLocks noGrp="1"/>
          </p:cNvSpPr>
          <p:nvPr>
            <p:ph type="body" sz="quarter" idx="11"/>
          </p:nvPr>
        </p:nvSpPr>
        <p:spPr>
          <a:xfrm>
            <a:off x="3316637" y="1442484"/>
            <a:ext cx="2055812" cy="299388"/>
          </a:xfrm>
        </p:spPr>
        <p:txBody>
          <a:bodyPr/>
          <a:lstStyle/>
          <a:p>
            <a:r>
              <a:rPr lang="en-US" sz="2800" dirty="0"/>
              <a:t>June 28, 2022</a:t>
            </a:r>
          </a:p>
        </p:txBody>
      </p:sp>
    </p:spTree>
    <p:extLst>
      <p:ext uri="{BB962C8B-B14F-4D97-AF65-F5344CB8AC3E}">
        <p14:creationId xmlns:p14="http://schemas.microsoft.com/office/powerpoint/2010/main" val="25027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9</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p:txBody>
          <a:bodyPr/>
          <a:lstStyle/>
          <a:p>
            <a:r>
              <a:rPr lang="en-US" dirty="0"/>
              <a:t>Line 1176 Pre-Rebuild Condition</a:t>
            </a:r>
          </a:p>
        </p:txBody>
      </p:sp>
      <p:pic>
        <p:nvPicPr>
          <p:cNvPr id="7" name="Picture 6">
            <a:extLst>
              <a:ext uri="{FF2B5EF4-FFF2-40B4-BE49-F238E27FC236}">
                <a16:creationId xmlns:a16="http://schemas.microsoft.com/office/drawing/2014/main" id="{65A9DD25-F7A9-4EB8-8668-3FC142921506}"/>
              </a:ext>
            </a:extLst>
          </p:cNvPr>
          <p:cNvPicPr>
            <a:picLocks noChangeAspect="1"/>
          </p:cNvPicPr>
          <p:nvPr/>
        </p:nvPicPr>
        <p:blipFill>
          <a:blip r:embed="rId2"/>
          <a:stretch>
            <a:fillRect/>
          </a:stretch>
        </p:blipFill>
        <p:spPr>
          <a:xfrm>
            <a:off x="1183338" y="3868357"/>
            <a:ext cx="2658086" cy="1322947"/>
          </a:xfrm>
          <a:prstGeom prst="rect">
            <a:avLst/>
          </a:prstGeom>
        </p:spPr>
      </p:pic>
      <p:pic>
        <p:nvPicPr>
          <p:cNvPr id="8" name="Picture 7" descr="A picture containing tree, outdoor, sky&#10;&#10;Description automatically generated">
            <a:extLst>
              <a:ext uri="{FF2B5EF4-FFF2-40B4-BE49-F238E27FC236}">
                <a16:creationId xmlns:a16="http://schemas.microsoft.com/office/drawing/2014/main" id="{016C9C05-419B-4690-9A7D-7A16E3A89CE3}"/>
              </a:ext>
            </a:extLst>
          </p:cNvPr>
          <p:cNvPicPr>
            <a:picLocks noChangeAspect="1"/>
          </p:cNvPicPr>
          <p:nvPr/>
        </p:nvPicPr>
        <p:blipFill>
          <a:blip r:embed="rId3"/>
          <a:stretch>
            <a:fillRect/>
          </a:stretch>
        </p:blipFill>
        <p:spPr>
          <a:xfrm>
            <a:off x="499347" y="1449652"/>
            <a:ext cx="8188151" cy="3852602"/>
          </a:xfrm>
          <a:prstGeom prst="rect">
            <a:avLst/>
          </a:prstGeom>
        </p:spPr>
      </p:pic>
    </p:spTree>
    <p:extLst>
      <p:ext uri="{BB962C8B-B14F-4D97-AF65-F5344CB8AC3E}">
        <p14:creationId xmlns:p14="http://schemas.microsoft.com/office/powerpoint/2010/main" val="379868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10</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p:txBody>
          <a:bodyPr/>
          <a:lstStyle/>
          <a:p>
            <a:r>
              <a:rPr lang="en-US" dirty="0"/>
              <a:t>Line 1176 Post Rebuild</a:t>
            </a:r>
          </a:p>
        </p:txBody>
      </p:sp>
      <p:pic>
        <p:nvPicPr>
          <p:cNvPr id="7" name="Picture 6">
            <a:extLst>
              <a:ext uri="{FF2B5EF4-FFF2-40B4-BE49-F238E27FC236}">
                <a16:creationId xmlns:a16="http://schemas.microsoft.com/office/drawing/2014/main" id="{B2A58812-BDCA-4FEA-96F3-0879F0D0DA04}"/>
              </a:ext>
            </a:extLst>
          </p:cNvPr>
          <p:cNvPicPr>
            <a:picLocks noChangeAspect="1"/>
          </p:cNvPicPr>
          <p:nvPr/>
        </p:nvPicPr>
        <p:blipFill>
          <a:blip r:embed="rId2"/>
          <a:stretch>
            <a:fillRect/>
          </a:stretch>
        </p:blipFill>
        <p:spPr>
          <a:xfrm>
            <a:off x="472084" y="3655579"/>
            <a:ext cx="3042168" cy="2145978"/>
          </a:xfrm>
          <a:prstGeom prst="rect">
            <a:avLst/>
          </a:prstGeom>
        </p:spPr>
      </p:pic>
      <p:pic>
        <p:nvPicPr>
          <p:cNvPr id="4" name="Picture 3">
            <a:extLst>
              <a:ext uri="{FF2B5EF4-FFF2-40B4-BE49-F238E27FC236}">
                <a16:creationId xmlns:a16="http://schemas.microsoft.com/office/drawing/2014/main" id="{C08C8043-83C9-4BA4-9488-09E909E6C407}"/>
              </a:ext>
            </a:extLst>
          </p:cNvPr>
          <p:cNvPicPr>
            <a:picLocks noChangeAspect="1"/>
          </p:cNvPicPr>
          <p:nvPr/>
        </p:nvPicPr>
        <p:blipFill>
          <a:blip r:embed="rId3"/>
          <a:stretch>
            <a:fillRect/>
          </a:stretch>
        </p:blipFill>
        <p:spPr>
          <a:xfrm>
            <a:off x="568560" y="1105988"/>
            <a:ext cx="8006879" cy="4806890"/>
          </a:xfrm>
          <a:prstGeom prst="rect">
            <a:avLst/>
          </a:prstGeom>
        </p:spPr>
      </p:pic>
      <p:sp>
        <p:nvSpPr>
          <p:cNvPr id="6" name="TextBox 5">
            <a:extLst>
              <a:ext uri="{FF2B5EF4-FFF2-40B4-BE49-F238E27FC236}">
                <a16:creationId xmlns:a16="http://schemas.microsoft.com/office/drawing/2014/main" id="{2233C2D3-0E9C-4627-AFCC-CEB16B5F2E90}"/>
              </a:ext>
            </a:extLst>
          </p:cNvPr>
          <p:cNvSpPr txBox="1"/>
          <p:nvPr/>
        </p:nvSpPr>
        <p:spPr>
          <a:xfrm>
            <a:off x="624589" y="4362118"/>
            <a:ext cx="8006879" cy="1569660"/>
          </a:xfrm>
          <a:prstGeom prst="rect">
            <a:avLst/>
          </a:prstGeom>
          <a:noFill/>
        </p:spPr>
        <p:txBody>
          <a:bodyPr wrap="square" rtlCol="0">
            <a:spAutoFit/>
          </a:bodyPr>
          <a:lstStyle/>
          <a:p>
            <a:r>
              <a:rPr lang="en-US" sz="2400" b="1" dirty="0">
                <a:solidFill>
                  <a:srgbClr val="FFFF00"/>
                </a:solidFill>
              </a:rPr>
              <a:t>New structures are taller with steel crossarms, polymer suspension insulators, cross bracing for improved structure stability and overhead OPGW static wire for lightning protection </a:t>
            </a:r>
          </a:p>
        </p:txBody>
      </p:sp>
    </p:spTree>
    <p:extLst>
      <p:ext uri="{BB962C8B-B14F-4D97-AF65-F5344CB8AC3E}">
        <p14:creationId xmlns:p14="http://schemas.microsoft.com/office/powerpoint/2010/main" val="93464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35AE2-A41E-4C4F-B132-E9FB9357D1F8}"/>
              </a:ext>
            </a:extLst>
          </p:cNvPr>
          <p:cNvSpPr>
            <a:spLocks noGrp="1"/>
          </p:cNvSpPr>
          <p:nvPr>
            <p:ph type="sldNum" sz="quarter" idx="12"/>
          </p:nvPr>
        </p:nvSpPr>
        <p:spPr/>
        <p:txBody>
          <a:bodyPr/>
          <a:lstStyle/>
          <a:p>
            <a:fld id="{B17A58B2-8EF5-264A-B77A-78993C51096A}" type="slidenum">
              <a:rPr lang="en-US" smtClean="0"/>
              <a:pPr/>
              <a:t>11</a:t>
            </a:fld>
            <a:endParaRPr lang="en-US"/>
          </a:p>
        </p:txBody>
      </p:sp>
      <p:sp>
        <p:nvSpPr>
          <p:cNvPr id="3" name="Text Placeholder 2">
            <a:extLst>
              <a:ext uri="{FF2B5EF4-FFF2-40B4-BE49-F238E27FC236}">
                <a16:creationId xmlns:a16="http://schemas.microsoft.com/office/drawing/2014/main" id="{DAF4C980-3E4E-4BEF-B269-6C5020EBFFDE}"/>
              </a:ext>
            </a:extLst>
          </p:cNvPr>
          <p:cNvSpPr>
            <a:spLocks noGrp="1"/>
          </p:cNvSpPr>
          <p:nvPr>
            <p:ph type="body" sz="quarter" idx="13"/>
          </p:nvPr>
        </p:nvSpPr>
        <p:spPr/>
        <p:txBody>
          <a:bodyPr/>
          <a:lstStyle/>
          <a:p>
            <a:r>
              <a:rPr lang="en-US" dirty="0"/>
              <a:t>Line 1176 Pre-Rebuild</a:t>
            </a:r>
          </a:p>
        </p:txBody>
      </p:sp>
      <p:pic>
        <p:nvPicPr>
          <p:cNvPr id="5" name="Picture 4">
            <a:extLst>
              <a:ext uri="{FF2B5EF4-FFF2-40B4-BE49-F238E27FC236}">
                <a16:creationId xmlns:a16="http://schemas.microsoft.com/office/drawing/2014/main" id="{5B0F400B-1454-4779-90D9-D83301B42EA9}"/>
              </a:ext>
            </a:extLst>
          </p:cNvPr>
          <p:cNvPicPr>
            <a:picLocks noChangeAspect="1"/>
          </p:cNvPicPr>
          <p:nvPr/>
        </p:nvPicPr>
        <p:blipFill>
          <a:blip r:embed="rId2"/>
          <a:stretch>
            <a:fillRect/>
          </a:stretch>
        </p:blipFill>
        <p:spPr>
          <a:xfrm>
            <a:off x="457200" y="1191660"/>
            <a:ext cx="7947218" cy="4474680"/>
          </a:xfrm>
          <a:prstGeom prst="rect">
            <a:avLst/>
          </a:prstGeom>
        </p:spPr>
      </p:pic>
    </p:spTree>
    <p:extLst>
      <p:ext uri="{BB962C8B-B14F-4D97-AF65-F5344CB8AC3E}">
        <p14:creationId xmlns:p14="http://schemas.microsoft.com/office/powerpoint/2010/main" val="2024522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35AE2-A41E-4C4F-B132-E9FB9357D1F8}"/>
              </a:ext>
            </a:extLst>
          </p:cNvPr>
          <p:cNvSpPr>
            <a:spLocks noGrp="1"/>
          </p:cNvSpPr>
          <p:nvPr>
            <p:ph type="sldNum" sz="quarter" idx="12"/>
          </p:nvPr>
        </p:nvSpPr>
        <p:spPr/>
        <p:txBody>
          <a:bodyPr/>
          <a:lstStyle/>
          <a:p>
            <a:fld id="{B17A58B2-8EF5-264A-B77A-78993C51096A}" type="slidenum">
              <a:rPr lang="en-US" smtClean="0"/>
              <a:pPr/>
              <a:t>12</a:t>
            </a:fld>
            <a:endParaRPr lang="en-US"/>
          </a:p>
        </p:txBody>
      </p:sp>
      <p:sp>
        <p:nvSpPr>
          <p:cNvPr id="3" name="Text Placeholder 2">
            <a:extLst>
              <a:ext uri="{FF2B5EF4-FFF2-40B4-BE49-F238E27FC236}">
                <a16:creationId xmlns:a16="http://schemas.microsoft.com/office/drawing/2014/main" id="{DAF4C980-3E4E-4BEF-B269-6C5020EBFFDE}"/>
              </a:ext>
            </a:extLst>
          </p:cNvPr>
          <p:cNvSpPr>
            <a:spLocks noGrp="1"/>
          </p:cNvSpPr>
          <p:nvPr>
            <p:ph type="body" sz="quarter" idx="13"/>
          </p:nvPr>
        </p:nvSpPr>
        <p:spPr/>
        <p:txBody>
          <a:bodyPr/>
          <a:lstStyle/>
          <a:p>
            <a:r>
              <a:rPr lang="en-US" dirty="0"/>
              <a:t>Line 1176 Post Rebuild</a:t>
            </a:r>
          </a:p>
        </p:txBody>
      </p:sp>
      <p:pic>
        <p:nvPicPr>
          <p:cNvPr id="5" name="Picture 4">
            <a:extLst>
              <a:ext uri="{FF2B5EF4-FFF2-40B4-BE49-F238E27FC236}">
                <a16:creationId xmlns:a16="http://schemas.microsoft.com/office/drawing/2014/main" id="{14CA8EF9-558C-4612-9D21-9C5303EDF694}"/>
              </a:ext>
            </a:extLst>
          </p:cNvPr>
          <p:cNvPicPr>
            <a:picLocks noChangeAspect="1"/>
          </p:cNvPicPr>
          <p:nvPr/>
        </p:nvPicPr>
        <p:blipFill>
          <a:blip r:embed="rId2"/>
          <a:stretch>
            <a:fillRect/>
          </a:stretch>
        </p:blipFill>
        <p:spPr>
          <a:xfrm>
            <a:off x="947393" y="1263192"/>
            <a:ext cx="7249213" cy="4670993"/>
          </a:xfrm>
          <a:prstGeom prst="rect">
            <a:avLst/>
          </a:prstGeom>
        </p:spPr>
      </p:pic>
      <p:sp>
        <p:nvSpPr>
          <p:cNvPr id="6" name="TextBox 5">
            <a:extLst>
              <a:ext uri="{FF2B5EF4-FFF2-40B4-BE49-F238E27FC236}">
                <a16:creationId xmlns:a16="http://schemas.microsoft.com/office/drawing/2014/main" id="{7FA40F83-AE25-4891-9D06-ABD8AD9C5713}"/>
              </a:ext>
            </a:extLst>
          </p:cNvPr>
          <p:cNvSpPr txBox="1"/>
          <p:nvPr/>
        </p:nvSpPr>
        <p:spPr>
          <a:xfrm>
            <a:off x="1291472" y="4894491"/>
            <a:ext cx="6759019" cy="830997"/>
          </a:xfrm>
          <a:prstGeom prst="rect">
            <a:avLst/>
          </a:prstGeom>
          <a:noFill/>
        </p:spPr>
        <p:txBody>
          <a:bodyPr wrap="square" rtlCol="0">
            <a:spAutoFit/>
          </a:bodyPr>
          <a:lstStyle/>
          <a:p>
            <a:r>
              <a:rPr lang="en-US" sz="2400" b="1" dirty="0">
                <a:solidFill>
                  <a:srgbClr val="FFFF00"/>
                </a:solidFill>
              </a:rPr>
              <a:t>Long term plan to widen ROW via easements improves reliability</a:t>
            </a:r>
          </a:p>
        </p:txBody>
      </p:sp>
    </p:spTree>
    <p:extLst>
      <p:ext uri="{BB962C8B-B14F-4D97-AF65-F5344CB8AC3E}">
        <p14:creationId xmlns:p14="http://schemas.microsoft.com/office/powerpoint/2010/main" val="349185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13</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a:xfrm>
            <a:off x="457200" y="523970"/>
            <a:ext cx="8230298" cy="644162"/>
          </a:xfrm>
        </p:spPr>
        <p:txBody>
          <a:bodyPr/>
          <a:lstStyle/>
          <a:p>
            <a:r>
              <a:rPr lang="en-US" dirty="0"/>
              <a:t>Emerging Issues</a:t>
            </a:r>
          </a:p>
        </p:txBody>
      </p:sp>
      <p:sp>
        <p:nvSpPr>
          <p:cNvPr id="5" name="Rectangle 4">
            <a:extLst>
              <a:ext uri="{FF2B5EF4-FFF2-40B4-BE49-F238E27FC236}">
                <a16:creationId xmlns:a16="http://schemas.microsoft.com/office/drawing/2014/main" id="{48D1BC2C-137D-4928-8E99-C7D3BD4F9511}"/>
              </a:ext>
            </a:extLst>
          </p:cNvPr>
          <p:cNvSpPr/>
          <p:nvPr/>
        </p:nvSpPr>
        <p:spPr>
          <a:xfrm>
            <a:off x="1185168" y="1480118"/>
            <a:ext cx="6587231" cy="3416320"/>
          </a:xfrm>
          <a:prstGeom prst="rect">
            <a:avLst/>
          </a:prstGeom>
        </p:spPr>
        <p:txBody>
          <a:bodyPr wrap="square">
            <a:spAutoFit/>
          </a:bodyPr>
          <a:lstStyle/>
          <a:p>
            <a:r>
              <a:rPr lang="en-US" sz="3200" b="1" dirty="0"/>
              <a:t>System Condition</a:t>
            </a:r>
          </a:p>
          <a:p>
            <a:pPr marL="285750" indent="-285750">
              <a:buFont typeface="Arial" panose="020B0604020202020204" pitchFamily="34" charset="0"/>
              <a:buChar char="•"/>
            </a:pPr>
            <a:endParaRPr lang="en-US" sz="3200" b="1" dirty="0"/>
          </a:p>
          <a:p>
            <a:pPr marL="742950" lvl="1" indent="-285750">
              <a:buFont typeface="Arial" panose="020B0604020202020204" pitchFamily="34" charset="0"/>
              <a:buChar char="•"/>
            </a:pPr>
            <a:r>
              <a:rPr lang="en-US" sz="3200" b="1" dirty="0"/>
              <a:t>Line 6904  (Limestone to Tinker)</a:t>
            </a:r>
          </a:p>
          <a:p>
            <a:r>
              <a:rPr lang="en-US" sz="3200" b="1" dirty="0"/>
              <a:t> </a:t>
            </a:r>
          </a:p>
          <a:p>
            <a:pPr marL="742950" lvl="1" indent="-285750">
              <a:buFont typeface="Arial" panose="020B0604020202020204" pitchFamily="34" charset="0"/>
              <a:buChar char="•"/>
            </a:pPr>
            <a:r>
              <a:rPr lang="en-US" sz="3200" b="1" dirty="0"/>
              <a:t>Line 6920 (Mars Hill to Mullen)</a:t>
            </a:r>
          </a:p>
          <a:p>
            <a:pPr marL="742950" lvl="1" indent="-285750">
              <a:buFont typeface="Arial" panose="020B0604020202020204" pitchFamily="34" charset="0"/>
              <a:buChar char="•"/>
            </a:pPr>
            <a:endParaRPr lang="en-US" sz="2800" b="1" dirty="0"/>
          </a:p>
          <a:p>
            <a:pPr lvl="1"/>
            <a:endParaRPr lang="en-US" sz="2800" b="1" dirty="0"/>
          </a:p>
        </p:txBody>
      </p:sp>
    </p:spTree>
    <p:extLst>
      <p:ext uri="{BB962C8B-B14F-4D97-AF65-F5344CB8AC3E}">
        <p14:creationId xmlns:p14="http://schemas.microsoft.com/office/powerpoint/2010/main" val="30710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14</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a:xfrm>
            <a:off x="544126" y="232298"/>
            <a:ext cx="8143372" cy="521846"/>
          </a:xfrm>
        </p:spPr>
        <p:txBody>
          <a:bodyPr/>
          <a:lstStyle/>
          <a:p>
            <a:r>
              <a:rPr lang="en-US" sz="3200" dirty="0"/>
              <a:t>Line 6904 Emergency Crossarm Replacements</a:t>
            </a:r>
          </a:p>
        </p:txBody>
      </p:sp>
      <p:pic>
        <p:nvPicPr>
          <p:cNvPr id="4" name="Picture 3">
            <a:extLst>
              <a:ext uri="{FF2B5EF4-FFF2-40B4-BE49-F238E27FC236}">
                <a16:creationId xmlns:a16="http://schemas.microsoft.com/office/drawing/2014/main" id="{978078A9-EE7B-446D-9E6B-E57FE298F05A}"/>
              </a:ext>
            </a:extLst>
          </p:cNvPr>
          <p:cNvPicPr>
            <a:picLocks noChangeAspect="1"/>
          </p:cNvPicPr>
          <p:nvPr/>
        </p:nvPicPr>
        <p:blipFill>
          <a:blip r:embed="rId2"/>
          <a:stretch>
            <a:fillRect/>
          </a:stretch>
        </p:blipFill>
        <p:spPr>
          <a:xfrm>
            <a:off x="820132" y="904973"/>
            <a:ext cx="7129319" cy="4929104"/>
          </a:xfrm>
          <a:prstGeom prst="rect">
            <a:avLst/>
          </a:prstGeom>
        </p:spPr>
      </p:pic>
      <p:sp>
        <p:nvSpPr>
          <p:cNvPr id="5" name="Arrow: Down 4">
            <a:extLst>
              <a:ext uri="{FF2B5EF4-FFF2-40B4-BE49-F238E27FC236}">
                <a16:creationId xmlns:a16="http://schemas.microsoft.com/office/drawing/2014/main" id="{3B06B831-22C2-45D2-8735-C6813C8F89E0}"/>
              </a:ext>
            </a:extLst>
          </p:cNvPr>
          <p:cNvSpPr/>
          <p:nvPr/>
        </p:nvSpPr>
        <p:spPr>
          <a:xfrm>
            <a:off x="4977352" y="1395167"/>
            <a:ext cx="311085" cy="71643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65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15</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a:xfrm>
            <a:off x="457200" y="461826"/>
            <a:ext cx="8230298" cy="644162"/>
          </a:xfrm>
        </p:spPr>
        <p:txBody>
          <a:bodyPr/>
          <a:lstStyle/>
          <a:p>
            <a:r>
              <a:rPr lang="en-US" dirty="0"/>
              <a:t>Line 6904 Condition continued…</a:t>
            </a:r>
          </a:p>
        </p:txBody>
      </p:sp>
      <p:pic>
        <p:nvPicPr>
          <p:cNvPr id="4" name="Picture 3">
            <a:extLst>
              <a:ext uri="{FF2B5EF4-FFF2-40B4-BE49-F238E27FC236}">
                <a16:creationId xmlns:a16="http://schemas.microsoft.com/office/drawing/2014/main" id="{BCFA8108-619E-40D1-94EA-3025A6BE227B}"/>
              </a:ext>
            </a:extLst>
          </p:cNvPr>
          <p:cNvPicPr>
            <a:picLocks noChangeAspect="1"/>
          </p:cNvPicPr>
          <p:nvPr/>
        </p:nvPicPr>
        <p:blipFill>
          <a:blip r:embed="rId2"/>
          <a:stretch>
            <a:fillRect/>
          </a:stretch>
        </p:blipFill>
        <p:spPr>
          <a:xfrm>
            <a:off x="1060515" y="1105988"/>
            <a:ext cx="7022969" cy="4679276"/>
          </a:xfrm>
          <a:prstGeom prst="rect">
            <a:avLst/>
          </a:prstGeom>
        </p:spPr>
      </p:pic>
      <p:sp>
        <p:nvSpPr>
          <p:cNvPr id="8" name="Arrow: Up 7">
            <a:extLst>
              <a:ext uri="{FF2B5EF4-FFF2-40B4-BE49-F238E27FC236}">
                <a16:creationId xmlns:a16="http://schemas.microsoft.com/office/drawing/2014/main" id="{A0403D5C-91DD-4486-A7D2-5291CF16FED5}"/>
              </a:ext>
            </a:extLst>
          </p:cNvPr>
          <p:cNvSpPr/>
          <p:nvPr/>
        </p:nvSpPr>
        <p:spPr>
          <a:xfrm>
            <a:off x="5118755" y="2733774"/>
            <a:ext cx="301657" cy="79185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C70DB838-6043-4DBF-B376-974525EF289E}"/>
              </a:ext>
            </a:extLst>
          </p:cNvPr>
          <p:cNvSpPr/>
          <p:nvPr/>
        </p:nvSpPr>
        <p:spPr>
          <a:xfrm rot="10800000">
            <a:off x="3574331" y="1830372"/>
            <a:ext cx="301657" cy="79185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6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A1BC48-83D6-4D02-A1BF-5E4370BBFB35}"/>
              </a:ext>
            </a:extLst>
          </p:cNvPr>
          <p:cNvSpPr>
            <a:spLocks noGrp="1"/>
          </p:cNvSpPr>
          <p:nvPr>
            <p:ph type="sldNum" sz="quarter" idx="12"/>
          </p:nvPr>
        </p:nvSpPr>
        <p:spPr/>
        <p:txBody>
          <a:bodyPr/>
          <a:lstStyle/>
          <a:p>
            <a:fld id="{B17A58B2-8EF5-264A-B77A-78993C51096A}" type="slidenum">
              <a:rPr lang="en-US" smtClean="0"/>
              <a:pPr/>
              <a:t>16</a:t>
            </a:fld>
            <a:endParaRPr lang="en-US"/>
          </a:p>
        </p:txBody>
      </p:sp>
      <p:sp>
        <p:nvSpPr>
          <p:cNvPr id="3" name="Text Placeholder 2">
            <a:extLst>
              <a:ext uri="{FF2B5EF4-FFF2-40B4-BE49-F238E27FC236}">
                <a16:creationId xmlns:a16="http://schemas.microsoft.com/office/drawing/2014/main" id="{3633F588-55A8-4EB7-803F-CF23AFE932F0}"/>
              </a:ext>
            </a:extLst>
          </p:cNvPr>
          <p:cNvSpPr>
            <a:spLocks noGrp="1"/>
          </p:cNvSpPr>
          <p:nvPr>
            <p:ph type="body" sz="quarter" idx="13"/>
          </p:nvPr>
        </p:nvSpPr>
        <p:spPr/>
        <p:txBody>
          <a:bodyPr/>
          <a:lstStyle/>
          <a:p>
            <a:r>
              <a:rPr lang="en-US" dirty="0"/>
              <a:t>Line 6904 Condition continued…</a:t>
            </a:r>
          </a:p>
        </p:txBody>
      </p:sp>
      <p:pic>
        <p:nvPicPr>
          <p:cNvPr id="5" name="Picture 4">
            <a:extLst>
              <a:ext uri="{FF2B5EF4-FFF2-40B4-BE49-F238E27FC236}">
                <a16:creationId xmlns:a16="http://schemas.microsoft.com/office/drawing/2014/main" id="{A1829361-9A44-4AAA-8355-BBB8AEDE8497}"/>
              </a:ext>
            </a:extLst>
          </p:cNvPr>
          <p:cNvPicPr>
            <a:picLocks noChangeAspect="1"/>
          </p:cNvPicPr>
          <p:nvPr/>
        </p:nvPicPr>
        <p:blipFill>
          <a:blip r:embed="rId2"/>
          <a:stretch>
            <a:fillRect/>
          </a:stretch>
        </p:blipFill>
        <p:spPr>
          <a:xfrm>
            <a:off x="904974" y="1365266"/>
            <a:ext cx="7088957" cy="4723242"/>
          </a:xfrm>
          <a:prstGeom prst="rect">
            <a:avLst/>
          </a:prstGeom>
        </p:spPr>
      </p:pic>
      <p:sp>
        <p:nvSpPr>
          <p:cNvPr id="6" name="Arrow: Left 5">
            <a:extLst>
              <a:ext uri="{FF2B5EF4-FFF2-40B4-BE49-F238E27FC236}">
                <a16:creationId xmlns:a16="http://schemas.microsoft.com/office/drawing/2014/main" id="{CDECED17-7A41-41C2-A820-BB3BB339076B}"/>
              </a:ext>
            </a:extLst>
          </p:cNvPr>
          <p:cNvSpPr/>
          <p:nvPr/>
        </p:nvSpPr>
        <p:spPr>
          <a:xfrm rot="16620813">
            <a:off x="2909738" y="1952512"/>
            <a:ext cx="1046376" cy="40535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561BC526-308D-4B21-841F-536E60DCB66B}"/>
              </a:ext>
            </a:extLst>
          </p:cNvPr>
          <p:cNvSpPr/>
          <p:nvPr/>
        </p:nvSpPr>
        <p:spPr>
          <a:xfrm rot="18942496">
            <a:off x="4756443" y="3406286"/>
            <a:ext cx="1019889" cy="40535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D5B89BB5-199B-447F-B5DB-5CF2F7F881D3}"/>
              </a:ext>
            </a:extLst>
          </p:cNvPr>
          <p:cNvSpPr/>
          <p:nvPr/>
        </p:nvSpPr>
        <p:spPr>
          <a:xfrm>
            <a:off x="4050383" y="2293857"/>
            <a:ext cx="1046376" cy="40535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99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17</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p:txBody>
          <a:bodyPr/>
          <a:lstStyle/>
          <a:p>
            <a:r>
              <a:rPr lang="en-US" dirty="0"/>
              <a:t>Line 6920 Condition</a:t>
            </a:r>
          </a:p>
        </p:txBody>
      </p:sp>
      <p:pic>
        <p:nvPicPr>
          <p:cNvPr id="4" name="Picture 3">
            <a:extLst>
              <a:ext uri="{FF2B5EF4-FFF2-40B4-BE49-F238E27FC236}">
                <a16:creationId xmlns:a16="http://schemas.microsoft.com/office/drawing/2014/main" id="{47DF1AB9-EF2A-412A-8281-AEFE70C75FD8}"/>
              </a:ext>
            </a:extLst>
          </p:cNvPr>
          <p:cNvPicPr>
            <a:picLocks noChangeAspect="1"/>
          </p:cNvPicPr>
          <p:nvPr/>
        </p:nvPicPr>
        <p:blipFill>
          <a:blip r:embed="rId2"/>
          <a:stretch>
            <a:fillRect/>
          </a:stretch>
        </p:blipFill>
        <p:spPr>
          <a:xfrm>
            <a:off x="1216058" y="1191707"/>
            <a:ext cx="7050071" cy="4700047"/>
          </a:xfrm>
          <a:prstGeom prst="rect">
            <a:avLst/>
          </a:prstGeom>
        </p:spPr>
      </p:pic>
      <p:sp>
        <p:nvSpPr>
          <p:cNvPr id="5" name="Arrow: Down 4">
            <a:extLst>
              <a:ext uri="{FF2B5EF4-FFF2-40B4-BE49-F238E27FC236}">
                <a16:creationId xmlns:a16="http://schemas.microsoft.com/office/drawing/2014/main" id="{7B8752AE-ACD4-4E88-A0A8-A577348A2E5A}"/>
              </a:ext>
            </a:extLst>
          </p:cNvPr>
          <p:cNvSpPr/>
          <p:nvPr/>
        </p:nvSpPr>
        <p:spPr>
          <a:xfrm rot="2805944">
            <a:off x="6672162" y="1258477"/>
            <a:ext cx="320511" cy="76828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63710BC-85DB-4AA6-BF51-168BCA561D30}"/>
              </a:ext>
            </a:extLst>
          </p:cNvPr>
          <p:cNvSpPr/>
          <p:nvPr/>
        </p:nvSpPr>
        <p:spPr>
          <a:xfrm>
            <a:off x="5203596" y="2630077"/>
            <a:ext cx="725864" cy="28280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6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18</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p:txBody>
          <a:bodyPr/>
          <a:lstStyle/>
          <a:p>
            <a:r>
              <a:rPr lang="en-US" dirty="0"/>
              <a:t>Line 6920 Condition continued…</a:t>
            </a:r>
          </a:p>
        </p:txBody>
      </p:sp>
      <p:pic>
        <p:nvPicPr>
          <p:cNvPr id="4" name="Picture 3">
            <a:extLst>
              <a:ext uri="{FF2B5EF4-FFF2-40B4-BE49-F238E27FC236}">
                <a16:creationId xmlns:a16="http://schemas.microsoft.com/office/drawing/2014/main" id="{05FE7F15-9E15-4FE1-ACA3-2560131937C5}"/>
              </a:ext>
            </a:extLst>
          </p:cNvPr>
          <p:cNvPicPr>
            <a:picLocks noChangeAspect="1"/>
          </p:cNvPicPr>
          <p:nvPr/>
        </p:nvPicPr>
        <p:blipFill>
          <a:blip r:embed="rId2"/>
          <a:stretch>
            <a:fillRect/>
          </a:stretch>
        </p:blipFill>
        <p:spPr>
          <a:xfrm>
            <a:off x="1046377" y="1226269"/>
            <a:ext cx="7286918" cy="4857945"/>
          </a:xfrm>
          <a:prstGeom prst="rect">
            <a:avLst/>
          </a:prstGeom>
        </p:spPr>
      </p:pic>
      <p:sp>
        <p:nvSpPr>
          <p:cNvPr id="5" name="Arrow: Up 4">
            <a:extLst>
              <a:ext uri="{FF2B5EF4-FFF2-40B4-BE49-F238E27FC236}">
                <a16:creationId xmlns:a16="http://schemas.microsoft.com/office/drawing/2014/main" id="{C93AFA3C-446D-42B6-9D28-362ADFF972DF}"/>
              </a:ext>
            </a:extLst>
          </p:cNvPr>
          <p:cNvSpPr/>
          <p:nvPr/>
        </p:nvSpPr>
        <p:spPr>
          <a:xfrm rot="2008814">
            <a:off x="5073804" y="2971800"/>
            <a:ext cx="339365" cy="914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41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8DF508-0B35-44EA-B996-26D61DE2D124}"/>
              </a:ext>
            </a:extLst>
          </p:cNvPr>
          <p:cNvSpPr>
            <a:spLocks noGrp="1"/>
          </p:cNvSpPr>
          <p:nvPr>
            <p:ph type="sldNum" sz="quarter" idx="12"/>
          </p:nvPr>
        </p:nvSpPr>
        <p:spPr/>
        <p:txBody>
          <a:bodyPr/>
          <a:lstStyle/>
          <a:p>
            <a:fld id="{B17A58B2-8EF5-264A-B77A-78993C51096A}" type="slidenum">
              <a:rPr lang="en-US" smtClean="0"/>
              <a:pPr/>
              <a:t>1</a:t>
            </a:fld>
            <a:endParaRPr lang="en-US"/>
          </a:p>
        </p:txBody>
      </p:sp>
      <p:sp>
        <p:nvSpPr>
          <p:cNvPr id="3" name="Text Placeholder 2">
            <a:extLst>
              <a:ext uri="{FF2B5EF4-FFF2-40B4-BE49-F238E27FC236}">
                <a16:creationId xmlns:a16="http://schemas.microsoft.com/office/drawing/2014/main" id="{D6CD051F-B59F-4474-8776-99E724B521BA}"/>
              </a:ext>
            </a:extLst>
          </p:cNvPr>
          <p:cNvSpPr>
            <a:spLocks noGrp="1"/>
          </p:cNvSpPr>
          <p:nvPr>
            <p:ph type="body" sz="quarter" idx="13"/>
          </p:nvPr>
        </p:nvSpPr>
        <p:spPr>
          <a:xfrm>
            <a:off x="457200" y="318052"/>
            <a:ext cx="8230298" cy="5645426"/>
          </a:xfrm>
        </p:spPr>
        <p:txBody>
          <a:bodyPr/>
          <a:lstStyle/>
          <a:p>
            <a:r>
              <a:rPr lang="en-US" sz="4800" dirty="0"/>
              <a:t>Agenda:</a:t>
            </a:r>
          </a:p>
          <a:p>
            <a:pPr marL="571500" indent="-571500">
              <a:buFont typeface="Arial" panose="020B0604020202020204" pitchFamily="34" charset="0"/>
              <a:buChar char="•"/>
            </a:pPr>
            <a:r>
              <a:rPr lang="en-US" sz="4800" dirty="0"/>
              <a:t>Rebuild Plan – Chapter 330</a:t>
            </a:r>
          </a:p>
          <a:p>
            <a:pPr marL="571500" indent="-571500">
              <a:buFont typeface="Arial" panose="020B0604020202020204" pitchFamily="34" charset="0"/>
              <a:buChar char="•"/>
            </a:pPr>
            <a:r>
              <a:rPr lang="en-US" sz="4800" dirty="0"/>
              <a:t>Reliability Performance</a:t>
            </a:r>
          </a:p>
          <a:p>
            <a:pPr marL="571500" indent="-571500">
              <a:buFont typeface="Arial" panose="020B0604020202020204" pitchFamily="34" charset="0"/>
              <a:buChar char="•"/>
            </a:pPr>
            <a:r>
              <a:rPr lang="en-US" sz="4800" dirty="0"/>
              <a:t>Grid Planning</a:t>
            </a:r>
          </a:p>
          <a:p>
            <a:endParaRPr lang="en-US" dirty="0"/>
          </a:p>
        </p:txBody>
      </p:sp>
    </p:spTree>
    <p:extLst>
      <p:ext uri="{BB962C8B-B14F-4D97-AF65-F5344CB8AC3E}">
        <p14:creationId xmlns:p14="http://schemas.microsoft.com/office/powerpoint/2010/main" val="208742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19</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p:txBody>
          <a:bodyPr/>
          <a:lstStyle/>
          <a:p>
            <a:r>
              <a:rPr lang="en-US" dirty="0"/>
              <a:t>Line 6920 Condition continued…</a:t>
            </a:r>
          </a:p>
        </p:txBody>
      </p:sp>
      <p:pic>
        <p:nvPicPr>
          <p:cNvPr id="5" name="Picture 4" descr="A picture containing grass&#10;&#10;Description automatically generated">
            <a:extLst>
              <a:ext uri="{FF2B5EF4-FFF2-40B4-BE49-F238E27FC236}">
                <a16:creationId xmlns:a16="http://schemas.microsoft.com/office/drawing/2014/main" id="{694D5782-145A-4848-98E9-7AF92F09AC99}"/>
              </a:ext>
            </a:extLst>
          </p:cNvPr>
          <p:cNvPicPr>
            <a:picLocks noChangeAspect="1"/>
          </p:cNvPicPr>
          <p:nvPr/>
        </p:nvPicPr>
        <p:blipFill>
          <a:blip r:embed="rId2"/>
          <a:stretch>
            <a:fillRect/>
          </a:stretch>
        </p:blipFill>
        <p:spPr>
          <a:xfrm>
            <a:off x="1035279" y="1226270"/>
            <a:ext cx="7073442" cy="4715628"/>
          </a:xfrm>
          <a:prstGeom prst="rect">
            <a:avLst/>
          </a:prstGeom>
        </p:spPr>
      </p:pic>
      <p:sp>
        <p:nvSpPr>
          <p:cNvPr id="6" name="Arrow: Down 5">
            <a:extLst>
              <a:ext uri="{FF2B5EF4-FFF2-40B4-BE49-F238E27FC236}">
                <a16:creationId xmlns:a16="http://schemas.microsoft.com/office/drawing/2014/main" id="{9C9E94B8-1E3F-495C-B44A-1B95EBC1F1B6}"/>
              </a:ext>
            </a:extLst>
          </p:cNvPr>
          <p:cNvSpPr/>
          <p:nvPr/>
        </p:nvSpPr>
        <p:spPr>
          <a:xfrm>
            <a:off x="2790334" y="1442300"/>
            <a:ext cx="216816" cy="64102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34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20</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p:txBody>
          <a:bodyPr/>
          <a:lstStyle/>
          <a:p>
            <a:r>
              <a:rPr lang="en-US" dirty="0"/>
              <a:t>Line 6920 Condition continued…</a:t>
            </a:r>
          </a:p>
        </p:txBody>
      </p:sp>
      <p:pic>
        <p:nvPicPr>
          <p:cNvPr id="4" name="Picture 3">
            <a:extLst>
              <a:ext uri="{FF2B5EF4-FFF2-40B4-BE49-F238E27FC236}">
                <a16:creationId xmlns:a16="http://schemas.microsoft.com/office/drawing/2014/main" id="{FD0191F0-49EC-46C1-B711-36171F485F4D}"/>
              </a:ext>
            </a:extLst>
          </p:cNvPr>
          <p:cNvPicPr>
            <a:picLocks noChangeAspect="1"/>
          </p:cNvPicPr>
          <p:nvPr/>
        </p:nvPicPr>
        <p:blipFill>
          <a:blip r:embed="rId2"/>
          <a:stretch>
            <a:fillRect/>
          </a:stretch>
        </p:blipFill>
        <p:spPr>
          <a:xfrm>
            <a:off x="1065230" y="1105988"/>
            <a:ext cx="7230358" cy="4820239"/>
          </a:xfrm>
          <a:prstGeom prst="rect">
            <a:avLst/>
          </a:prstGeom>
        </p:spPr>
      </p:pic>
      <p:sp>
        <p:nvSpPr>
          <p:cNvPr id="7" name="Arrow: Right 6">
            <a:extLst>
              <a:ext uri="{FF2B5EF4-FFF2-40B4-BE49-F238E27FC236}">
                <a16:creationId xmlns:a16="http://schemas.microsoft.com/office/drawing/2014/main" id="{7B977DB7-EB9B-475E-ABFF-0E5E8B418B80}"/>
              </a:ext>
            </a:extLst>
          </p:cNvPr>
          <p:cNvSpPr/>
          <p:nvPr/>
        </p:nvSpPr>
        <p:spPr>
          <a:xfrm rot="858401">
            <a:off x="3487918" y="4845377"/>
            <a:ext cx="650450" cy="20739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2EFB2EB-BC84-4CF3-85E3-B70E11676A94}"/>
              </a:ext>
            </a:extLst>
          </p:cNvPr>
          <p:cNvSpPr/>
          <p:nvPr/>
        </p:nvSpPr>
        <p:spPr>
          <a:xfrm rot="858401">
            <a:off x="4695947" y="2018907"/>
            <a:ext cx="650450" cy="20739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66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21</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p:txBody>
          <a:bodyPr/>
          <a:lstStyle/>
          <a:p>
            <a:r>
              <a:rPr lang="en-US" dirty="0"/>
              <a:t>Enhanced Inspection Methods - Drones</a:t>
            </a:r>
          </a:p>
        </p:txBody>
      </p:sp>
      <p:pic>
        <p:nvPicPr>
          <p:cNvPr id="4" name="Picture 3">
            <a:extLst>
              <a:ext uri="{FF2B5EF4-FFF2-40B4-BE49-F238E27FC236}">
                <a16:creationId xmlns:a16="http://schemas.microsoft.com/office/drawing/2014/main" id="{A5644801-AF27-4045-A92A-7FC5CA14845B}"/>
              </a:ext>
            </a:extLst>
          </p:cNvPr>
          <p:cNvPicPr>
            <a:picLocks noChangeAspect="1"/>
          </p:cNvPicPr>
          <p:nvPr/>
        </p:nvPicPr>
        <p:blipFill>
          <a:blip r:embed="rId2"/>
          <a:stretch>
            <a:fillRect/>
          </a:stretch>
        </p:blipFill>
        <p:spPr>
          <a:xfrm>
            <a:off x="325892" y="1055065"/>
            <a:ext cx="8492216" cy="4776872"/>
          </a:xfrm>
          <a:prstGeom prst="rect">
            <a:avLst/>
          </a:prstGeom>
        </p:spPr>
      </p:pic>
      <p:sp>
        <p:nvSpPr>
          <p:cNvPr id="8" name="TextBox 7">
            <a:extLst>
              <a:ext uri="{FF2B5EF4-FFF2-40B4-BE49-F238E27FC236}">
                <a16:creationId xmlns:a16="http://schemas.microsoft.com/office/drawing/2014/main" id="{B88D8B34-71FB-44C0-94FD-196D16C8DB9E}"/>
              </a:ext>
            </a:extLst>
          </p:cNvPr>
          <p:cNvSpPr txBox="1"/>
          <p:nvPr/>
        </p:nvSpPr>
        <p:spPr>
          <a:xfrm>
            <a:off x="6404482" y="1129393"/>
            <a:ext cx="2390393" cy="2038546"/>
          </a:xfrm>
          <a:prstGeom prst="rect">
            <a:avLst/>
          </a:prstGeom>
          <a:noFill/>
        </p:spPr>
        <p:txBody>
          <a:bodyPr wrap="square" rtlCol="0">
            <a:spAutoFit/>
          </a:bodyPr>
          <a:lstStyle/>
          <a:p>
            <a:r>
              <a:rPr lang="en-US" b="1" dirty="0"/>
              <a:t>Overhead images provided by drones are providing asset managers with a new and different way of assessing asset condition</a:t>
            </a:r>
          </a:p>
        </p:txBody>
      </p:sp>
      <p:pic>
        <p:nvPicPr>
          <p:cNvPr id="9" name="Picture 8">
            <a:extLst>
              <a:ext uri="{FF2B5EF4-FFF2-40B4-BE49-F238E27FC236}">
                <a16:creationId xmlns:a16="http://schemas.microsoft.com/office/drawing/2014/main" id="{1A49299A-D7A4-4FCD-9D6B-E5EA8D20E609}"/>
              </a:ext>
            </a:extLst>
          </p:cNvPr>
          <p:cNvPicPr>
            <a:picLocks noChangeAspect="1"/>
          </p:cNvPicPr>
          <p:nvPr/>
        </p:nvPicPr>
        <p:blipFill>
          <a:blip r:embed="rId3"/>
          <a:stretch>
            <a:fillRect/>
          </a:stretch>
        </p:blipFill>
        <p:spPr>
          <a:xfrm>
            <a:off x="4902637" y="4748128"/>
            <a:ext cx="3345818" cy="1877574"/>
          </a:xfrm>
          <a:prstGeom prst="rect">
            <a:avLst/>
          </a:prstGeom>
        </p:spPr>
      </p:pic>
    </p:spTree>
    <p:extLst>
      <p:ext uri="{BB962C8B-B14F-4D97-AF65-F5344CB8AC3E}">
        <p14:creationId xmlns:p14="http://schemas.microsoft.com/office/powerpoint/2010/main" val="290174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22</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p:txBody>
          <a:bodyPr/>
          <a:lstStyle/>
          <a:p>
            <a:r>
              <a:rPr lang="en-US" sz="3200" dirty="0"/>
              <a:t>Example of a Closeup Drone Inspection Photo</a:t>
            </a:r>
          </a:p>
        </p:txBody>
      </p:sp>
      <p:pic>
        <p:nvPicPr>
          <p:cNvPr id="4" name="Picture 3">
            <a:extLst>
              <a:ext uri="{FF2B5EF4-FFF2-40B4-BE49-F238E27FC236}">
                <a16:creationId xmlns:a16="http://schemas.microsoft.com/office/drawing/2014/main" id="{777B48EC-5DB2-48D6-B3E4-255F9CB5CA9A}"/>
              </a:ext>
            </a:extLst>
          </p:cNvPr>
          <p:cNvPicPr>
            <a:picLocks noChangeAspect="1"/>
          </p:cNvPicPr>
          <p:nvPr/>
        </p:nvPicPr>
        <p:blipFill>
          <a:blip r:embed="rId2"/>
          <a:stretch>
            <a:fillRect/>
          </a:stretch>
        </p:blipFill>
        <p:spPr>
          <a:xfrm>
            <a:off x="1128130" y="1127369"/>
            <a:ext cx="6887739" cy="4603261"/>
          </a:xfrm>
          <a:prstGeom prst="rect">
            <a:avLst/>
          </a:prstGeom>
        </p:spPr>
      </p:pic>
    </p:spTree>
    <p:extLst>
      <p:ext uri="{BB962C8B-B14F-4D97-AF65-F5344CB8AC3E}">
        <p14:creationId xmlns:p14="http://schemas.microsoft.com/office/powerpoint/2010/main" val="723537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23</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p:txBody>
          <a:bodyPr/>
          <a:lstStyle/>
          <a:p>
            <a:r>
              <a:rPr lang="en-US" sz="2800" dirty="0"/>
              <a:t>Enhanced Inspection Methods continued…Wood Pole Strength Assessment using Resistograph</a:t>
            </a:r>
          </a:p>
        </p:txBody>
      </p:sp>
      <p:pic>
        <p:nvPicPr>
          <p:cNvPr id="5" name="Picture 4">
            <a:extLst>
              <a:ext uri="{FF2B5EF4-FFF2-40B4-BE49-F238E27FC236}">
                <a16:creationId xmlns:a16="http://schemas.microsoft.com/office/drawing/2014/main" id="{2DA242C2-E9B3-4062-A60E-70C40E4ED4AE}"/>
              </a:ext>
            </a:extLst>
          </p:cNvPr>
          <p:cNvPicPr>
            <a:picLocks noChangeAspect="1"/>
          </p:cNvPicPr>
          <p:nvPr/>
        </p:nvPicPr>
        <p:blipFill>
          <a:blip r:embed="rId2"/>
          <a:stretch>
            <a:fillRect/>
          </a:stretch>
        </p:blipFill>
        <p:spPr>
          <a:xfrm>
            <a:off x="926811" y="1474655"/>
            <a:ext cx="3810330" cy="1707028"/>
          </a:xfrm>
          <a:prstGeom prst="rect">
            <a:avLst/>
          </a:prstGeom>
        </p:spPr>
      </p:pic>
      <p:pic>
        <p:nvPicPr>
          <p:cNvPr id="6" name="Picture 5">
            <a:extLst>
              <a:ext uri="{FF2B5EF4-FFF2-40B4-BE49-F238E27FC236}">
                <a16:creationId xmlns:a16="http://schemas.microsoft.com/office/drawing/2014/main" id="{26CC9EBF-80C9-445C-8555-475C6EAAA5BF}"/>
              </a:ext>
            </a:extLst>
          </p:cNvPr>
          <p:cNvPicPr>
            <a:picLocks noChangeAspect="1"/>
          </p:cNvPicPr>
          <p:nvPr/>
        </p:nvPicPr>
        <p:blipFill>
          <a:blip r:embed="rId3"/>
          <a:stretch>
            <a:fillRect/>
          </a:stretch>
        </p:blipFill>
        <p:spPr>
          <a:xfrm>
            <a:off x="5174177" y="1474655"/>
            <a:ext cx="3606307" cy="3291390"/>
          </a:xfrm>
          <a:prstGeom prst="rect">
            <a:avLst/>
          </a:prstGeom>
        </p:spPr>
      </p:pic>
      <p:pic>
        <p:nvPicPr>
          <p:cNvPr id="7" name="Picture 6">
            <a:extLst>
              <a:ext uri="{FF2B5EF4-FFF2-40B4-BE49-F238E27FC236}">
                <a16:creationId xmlns:a16="http://schemas.microsoft.com/office/drawing/2014/main" id="{A7A71987-3FD9-470D-85A6-83FD5EF0F440}"/>
              </a:ext>
            </a:extLst>
          </p:cNvPr>
          <p:cNvPicPr>
            <a:picLocks noChangeAspect="1"/>
          </p:cNvPicPr>
          <p:nvPr/>
        </p:nvPicPr>
        <p:blipFill>
          <a:blip r:embed="rId4"/>
          <a:stretch>
            <a:fillRect/>
          </a:stretch>
        </p:blipFill>
        <p:spPr>
          <a:xfrm>
            <a:off x="883178" y="3109935"/>
            <a:ext cx="4072481" cy="2688569"/>
          </a:xfrm>
          <a:prstGeom prst="rect">
            <a:avLst/>
          </a:prstGeom>
        </p:spPr>
      </p:pic>
    </p:spTree>
    <p:extLst>
      <p:ext uri="{BB962C8B-B14F-4D97-AF65-F5344CB8AC3E}">
        <p14:creationId xmlns:p14="http://schemas.microsoft.com/office/powerpoint/2010/main" val="40179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61355-D05C-46CD-90B8-AE148D789630}"/>
              </a:ext>
            </a:extLst>
          </p:cNvPr>
          <p:cNvSpPr>
            <a:spLocks noGrp="1"/>
          </p:cNvSpPr>
          <p:nvPr>
            <p:ph type="sldNum" sz="quarter" idx="12"/>
          </p:nvPr>
        </p:nvSpPr>
        <p:spPr/>
        <p:txBody>
          <a:bodyPr/>
          <a:lstStyle/>
          <a:p>
            <a:fld id="{B17A58B2-8EF5-264A-B77A-78993C51096A}" type="slidenum">
              <a:rPr lang="en-US" smtClean="0"/>
              <a:pPr/>
              <a:t>24</a:t>
            </a:fld>
            <a:endParaRPr lang="en-US"/>
          </a:p>
        </p:txBody>
      </p:sp>
      <p:sp>
        <p:nvSpPr>
          <p:cNvPr id="3" name="Text Placeholder 2">
            <a:extLst>
              <a:ext uri="{FF2B5EF4-FFF2-40B4-BE49-F238E27FC236}">
                <a16:creationId xmlns:a16="http://schemas.microsoft.com/office/drawing/2014/main" id="{BB2342D8-72F6-428B-825A-3C4CE28FC326}"/>
              </a:ext>
            </a:extLst>
          </p:cNvPr>
          <p:cNvSpPr>
            <a:spLocks noGrp="1"/>
          </p:cNvSpPr>
          <p:nvPr>
            <p:ph type="body" sz="quarter" idx="13"/>
          </p:nvPr>
        </p:nvSpPr>
        <p:spPr/>
        <p:txBody>
          <a:bodyPr/>
          <a:lstStyle/>
          <a:p>
            <a:r>
              <a:rPr lang="en-US" sz="3200" dirty="0"/>
              <a:t>Resistograph Plot - Wood Pole in good condition</a:t>
            </a:r>
          </a:p>
        </p:txBody>
      </p:sp>
      <p:pic>
        <p:nvPicPr>
          <p:cNvPr id="5" name="Picture 4">
            <a:extLst>
              <a:ext uri="{FF2B5EF4-FFF2-40B4-BE49-F238E27FC236}">
                <a16:creationId xmlns:a16="http://schemas.microsoft.com/office/drawing/2014/main" id="{35D605BE-4909-4334-B5AD-54A31F0E6B63}"/>
              </a:ext>
            </a:extLst>
          </p:cNvPr>
          <p:cNvPicPr>
            <a:picLocks noChangeAspect="1"/>
          </p:cNvPicPr>
          <p:nvPr/>
        </p:nvPicPr>
        <p:blipFill>
          <a:blip r:embed="rId2"/>
          <a:stretch>
            <a:fillRect/>
          </a:stretch>
        </p:blipFill>
        <p:spPr>
          <a:xfrm>
            <a:off x="1325631" y="1046325"/>
            <a:ext cx="6492738" cy="5015773"/>
          </a:xfrm>
          <a:prstGeom prst="rect">
            <a:avLst/>
          </a:prstGeom>
        </p:spPr>
      </p:pic>
    </p:spTree>
    <p:extLst>
      <p:ext uri="{BB962C8B-B14F-4D97-AF65-F5344CB8AC3E}">
        <p14:creationId xmlns:p14="http://schemas.microsoft.com/office/powerpoint/2010/main" val="324707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61355-D05C-46CD-90B8-AE148D789630}"/>
              </a:ext>
            </a:extLst>
          </p:cNvPr>
          <p:cNvSpPr>
            <a:spLocks noGrp="1"/>
          </p:cNvSpPr>
          <p:nvPr>
            <p:ph type="sldNum" sz="quarter" idx="12"/>
          </p:nvPr>
        </p:nvSpPr>
        <p:spPr/>
        <p:txBody>
          <a:bodyPr/>
          <a:lstStyle/>
          <a:p>
            <a:fld id="{B17A58B2-8EF5-264A-B77A-78993C51096A}" type="slidenum">
              <a:rPr lang="en-US" smtClean="0"/>
              <a:pPr/>
              <a:t>25</a:t>
            </a:fld>
            <a:endParaRPr lang="en-US"/>
          </a:p>
        </p:txBody>
      </p:sp>
      <p:sp>
        <p:nvSpPr>
          <p:cNvPr id="3" name="Text Placeholder 2">
            <a:extLst>
              <a:ext uri="{FF2B5EF4-FFF2-40B4-BE49-F238E27FC236}">
                <a16:creationId xmlns:a16="http://schemas.microsoft.com/office/drawing/2014/main" id="{BB2342D8-72F6-428B-825A-3C4CE28FC326}"/>
              </a:ext>
            </a:extLst>
          </p:cNvPr>
          <p:cNvSpPr>
            <a:spLocks noGrp="1"/>
          </p:cNvSpPr>
          <p:nvPr>
            <p:ph type="body" sz="quarter" idx="13"/>
          </p:nvPr>
        </p:nvSpPr>
        <p:spPr/>
        <p:txBody>
          <a:bodyPr/>
          <a:lstStyle/>
          <a:p>
            <a:r>
              <a:rPr lang="en-US" dirty="0"/>
              <a:t>Rejected Wood Pole – Heart Rot</a:t>
            </a:r>
          </a:p>
        </p:txBody>
      </p:sp>
      <p:pic>
        <p:nvPicPr>
          <p:cNvPr id="5" name="Picture 4">
            <a:extLst>
              <a:ext uri="{FF2B5EF4-FFF2-40B4-BE49-F238E27FC236}">
                <a16:creationId xmlns:a16="http://schemas.microsoft.com/office/drawing/2014/main" id="{E1F589E6-71A0-4315-8194-BDCC8C6443D0}"/>
              </a:ext>
            </a:extLst>
          </p:cNvPr>
          <p:cNvPicPr>
            <a:picLocks noChangeAspect="1"/>
          </p:cNvPicPr>
          <p:nvPr/>
        </p:nvPicPr>
        <p:blipFill>
          <a:blip r:embed="rId2"/>
          <a:stretch>
            <a:fillRect/>
          </a:stretch>
        </p:blipFill>
        <p:spPr>
          <a:xfrm>
            <a:off x="1349349" y="1033314"/>
            <a:ext cx="6445301" cy="4983662"/>
          </a:xfrm>
          <a:prstGeom prst="rect">
            <a:avLst/>
          </a:prstGeom>
        </p:spPr>
      </p:pic>
    </p:spTree>
    <p:extLst>
      <p:ext uri="{BB962C8B-B14F-4D97-AF65-F5344CB8AC3E}">
        <p14:creationId xmlns:p14="http://schemas.microsoft.com/office/powerpoint/2010/main" val="4122153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61355-D05C-46CD-90B8-AE148D789630}"/>
              </a:ext>
            </a:extLst>
          </p:cNvPr>
          <p:cNvSpPr>
            <a:spLocks noGrp="1"/>
          </p:cNvSpPr>
          <p:nvPr>
            <p:ph type="sldNum" sz="quarter" idx="12"/>
          </p:nvPr>
        </p:nvSpPr>
        <p:spPr/>
        <p:txBody>
          <a:bodyPr/>
          <a:lstStyle/>
          <a:p>
            <a:fld id="{B17A58B2-8EF5-264A-B77A-78993C51096A}" type="slidenum">
              <a:rPr lang="en-US" smtClean="0"/>
              <a:pPr/>
              <a:t>26</a:t>
            </a:fld>
            <a:endParaRPr lang="en-US"/>
          </a:p>
        </p:txBody>
      </p:sp>
      <p:sp>
        <p:nvSpPr>
          <p:cNvPr id="3" name="Text Placeholder 2">
            <a:extLst>
              <a:ext uri="{FF2B5EF4-FFF2-40B4-BE49-F238E27FC236}">
                <a16:creationId xmlns:a16="http://schemas.microsoft.com/office/drawing/2014/main" id="{BB2342D8-72F6-428B-825A-3C4CE28FC326}"/>
              </a:ext>
            </a:extLst>
          </p:cNvPr>
          <p:cNvSpPr>
            <a:spLocks noGrp="1"/>
          </p:cNvSpPr>
          <p:nvPr>
            <p:ph type="body" sz="quarter" idx="13"/>
          </p:nvPr>
        </p:nvSpPr>
        <p:spPr>
          <a:xfrm>
            <a:off x="545977" y="444258"/>
            <a:ext cx="8230298" cy="644162"/>
          </a:xfrm>
        </p:spPr>
        <p:txBody>
          <a:bodyPr/>
          <a:lstStyle/>
          <a:p>
            <a:r>
              <a:rPr lang="en-US" sz="3200" dirty="0"/>
              <a:t>Rejected Wood Pole – Heart Rot &amp; Shell Rot</a:t>
            </a:r>
          </a:p>
        </p:txBody>
      </p:sp>
      <p:pic>
        <p:nvPicPr>
          <p:cNvPr id="5" name="Picture 4">
            <a:extLst>
              <a:ext uri="{FF2B5EF4-FFF2-40B4-BE49-F238E27FC236}">
                <a16:creationId xmlns:a16="http://schemas.microsoft.com/office/drawing/2014/main" id="{2F6D7933-FB77-4558-8A3A-7FE0916B8D8C}"/>
              </a:ext>
            </a:extLst>
          </p:cNvPr>
          <p:cNvPicPr>
            <a:picLocks noChangeAspect="1"/>
          </p:cNvPicPr>
          <p:nvPr/>
        </p:nvPicPr>
        <p:blipFill>
          <a:blip r:embed="rId2"/>
          <a:stretch>
            <a:fillRect/>
          </a:stretch>
        </p:blipFill>
        <p:spPr>
          <a:xfrm>
            <a:off x="1343727" y="1088420"/>
            <a:ext cx="6517391" cy="5037766"/>
          </a:xfrm>
          <a:prstGeom prst="rect">
            <a:avLst/>
          </a:prstGeom>
        </p:spPr>
      </p:pic>
    </p:spTree>
    <p:extLst>
      <p:ext uri="{BB962C8B-B14F-4D97-AF65-F5344CB8AC3E}">
        <p14:creationId xmlns:p14="http://schemas.microsoft.com/office/powerpoint/2010/main" val="2722125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235082-4597-4C2E-A656-7B4FF45BAB68}"/>
              </a:ext>
            </a:extLst>
          </p:cNvPr>
          <p:cNvSpPr>
            <a:spLocks noGrp="1"/>
          </p:cNvSpPr>
          <p:nvPr>
            <p:ph type="sldNum" sz="quarter" idx="12"/>
          </p:nvPr>
        </p:nvSpPr>
        <p:spPr/>
        <p:txBody>
          <a:bodyPr/>
          <a:lstStyle/>
          <a:p>
            <a:fld id="{B17A58B2-8EF5-264A-B77A-78993C51096A}" type="slidenum">
              <a:rPr lang="en-US" smtClean="0"/>
              <a:pPr/>
              <a:t>27</a:t>
            </a:fld>
            <a:endParaRPr lang="en-US"/>
          </a:p>
        </p:txBody>
      </p:sp>
      <p:sp>
        <p:nvSpPr>
          <p:cNvPr id="3" name="Text Placeholder 2">
            <a:extLst>
              <a:ext uri="{FF2B5EF4-FFF2-40B4-BE49-F238E27FC236}">
                <a16:creationId xmlns:a16="http://schemas.microsoft.com/office/drawing/2014/main" id="{93B7DBC6-88EE-43E9-98BE-3BC353F087EB}"/>
              </a:ext>
            </a:extLst>
          </p:cNvPr>
          <p:cNvSpPr>
            <a:spLocks noGrp="1"/>
          </p:cNvSpPr>
          <p:nvPr>
            <p:ph type="body" sz="quarter" idx="13"/>
          </p:nvPr>
        </p:nvSpPr>
        <p:spPr/>
        <p:txBody>
          <a:bodyPr/>
          <a:lstStyle/>
          <a:p>
            <a:r>
              <a:rPr lang="en-US" dirty="0"/>
              <a:t>Wood Pole Ultrasonic Pilot Program</a:t>
            </a:r>
          </a:p>
        </p:txBody>
      </p:sp>
      <p:pic>
        <p:nvPicPr>
          <p:cNvPr id="5" name="Picture 4">
            <a:extLst>
              <a:ext uri="{FF2B5EF4-FFF2-40B4-BE49-F238E27FC236}">
                <a16:creationId xmlns:a16="http://schemas.microsoft.com/office/drawing/2014/main" id="{8E3EEB6D-4EEC-4B1D-AA02-94C2F0472DEE}"/>
              </a:ext>
            </a:extLst>
          </p:cNvPr>
          <p:cNvPicPr>
            <a:picLocks noChangeAspect="1"/>
          </p:cNvPicPr>
          <p:nvPr/>
        </p:nvPicPr>
        <p:blipFill>
          <a:blip r:embed="rId2"/>
          <a:stretch>
            <a:fillRect/>
          </a:stretch>
        </p:blipFill>
        <p:spPr>
          <a:xfrm>
            <a:off x="261245" y="1396120"/>
            <a:ext cx="8621510" cy="3896923"/>
          </a:xfrm>
          <a:prstGeom prst="rect">
            <a:avLst/>
          </a:prstGeom>
        </p:spPr>
      </p:pic>
    </p:spTree>
    <p:extLst>
      <p:ext uri="{BB962C8B-B14F-4D97-AF65-F5344CB8AC3E}">
        <p14:creationId xmlns:p14="http://schemas.microsoft.com/office/powerpoint/2010/main" val="1788928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235082-4597-4C2E-A656-7B4FF45BAB68}"/>
              </a:ext>
            </a:extLst>
          </p:cNvPr>
          <p:cNvSpPr>
            <a:spLocks noGrp="1"/>
          </p:cNvSpPr>
          <p:nvPr>
            <p:ph type="sldNum" sz="quarter" idx="12"/>
          </p:nvPr>
        </p:nvSpPr>
        <p:spPr/>
        <p:txBody>
          <a:bodyPr/>
          <a:lstStyle/>
          <a:p>
            <a:fld id="{B17A58B2-8EF5-264A-B77A-78993C51096A}" type="slidenum">
              <a:rPr lang="en-US" smtClean="0"/>
              <a:pPr/>
              <a:t>28</a:t>
            </a:fld>
            <a:endParaRPr lang="en-US"/>
          </a:p>
        </p:txBody>
      </p:sp>
      <p:sp>
        <p:nvSpPr>
          <p:cNvPr id="3" name="Text Placeholder 2">
            <a:extLst>
              <a:ext uri="{FF2B5EF4-FFF2-40B4-BE49-F238E27FC236}">
                <a16:creationId xmlns:a16="http://schemas.microsoft.com/office/drawing/2014/main" id="{93B7DBC6-88EE-43E9-98BE-3BC353F087EB}"/>
              </a:ext>
            </a:extLst>
          </p:cNvPr>
          <p:cNvSpPr>
            <a:spLocks noGrp="1"/>
          </p:cNvSpPr>
          <p:nvPr>
            <p:ph type="body" sz="quarter" idx="13"/>
          </p:nvPr>
        </p:nvSpPr>
        <p:spPr/>
        <p:txBody>
          <a:bodyPr/>
          <a:lstStyle/>
          <a:p>
            <a:r>
              <a:rPr lang="en-US" dirty="0"/>
              <a:t>Wood Pole Ultrasonic Pilot Program</a:t>
            </a:r>
          </a:p>
        </p:txBody>
      </p:sp>
      <p:pic>
        <p:nvPicPr>
          <p:cNvPr id="5" name="Picture 4">
            <a:extLst>
              <a:ext uri="{FF2B5EF4-FFF2-40B4-BE49-F238E27FC236}">
                <a16:creationId xmlns:a16="http://schemas.microsoft.com/office/drawing/2014/main" id="{ABF1C009-D64B-41D7-A1BB-F1F896165230}"/>
              </a:ext>
            </a:extLst>
          </p:cNvPr>
          <p:cNvPicPr>
            <a:picLocks noChangeAspect="1"/>
          </p:cNvPicPr>
          <p:nvPr/>
        </p:nvPicPr>
        <p:blipFill>
          <a:blip r:embed="rId2"/>
          <a:stretch>
            <a:fillRect/>
          </a:stretch>
        </p:blipFill>
        <p:spPr>
          <a:xfrm>
            <a:off x="1067587" y="1251408"/>
            <a:ext cx="7341123" cy="4404674"/>
          </a:xfrm>
          <a:prstGeom prst="rect">
            <a:avLst/>
          </a:prstGeom>
        </p:spPr>
      </p:pic>
    </p:spTree>
    <p:extLst>
      <p:ext uri="{BB962C8B-B14F-4D97-AF65-F5344CB8AC3E}">
        <p14:creationId xmlns:p14="http://schemas.microsoft.com/office/powerpoint/2010/main" val="105120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E2115B-631A-4C51-91AD-747A534DEE27}"/>
              </a:ext>
            </a:extLst>
          </p:cNvPr>
          <p:cNvSpPr>
            <a:spLocks noGrp="1"/>
          </p:cNvSpPr>
          <p:nvPr>
            <p:ph type="sldNum" sz="quarter" idx="12"/>
          </p:nvPr>
        </p:nvSpPr>
        <p:spPr/>
        <p:txBody>
          <a:bodyPr/>
          <a:lstStyle/>
          <a:p>
            <a:fld id="{B17A58B2-8EF5-264A-B77A-78993C51096A}" type="slidenum">
              <a:rPr lang="en-US" smtClean="0"/>
              <a:pPr/>
              <a:t>2</a:t>
            </a:fld>
            <a:endParaRPr lang="en-US"/>
          </a:p>
        </p:txBody>
      </p:sp>
      <p:sp>
        <p:nvSpPr>
          <p:cNvPr id="3" name="Text Placeholder 2">
            <a:extLst>
              <a:ext uri="{FF2B5EF4-FFF2-40B4-BE49-F238E27FC236}">
                <a16:creationId xmlns:a16="http://schemas.microsoft.com/office/drawing/2014/main" id="{0AB0E27B-06B2-492A-B150-124F5376B566}"/>
              </a:ext>
            </a:extLst>
          </p:cNvPr>
          <p:cNvSpPr>
            <a:spLocks noGrp="1"/>
          </p:cNvSpPr>
          <p:nvPr>
            <p:ph type="body" sz="quarter" idx="13"/>
          </p:nvPr>
        </p:nvSpPr>
        <p:spPr>
          <a:xfrm>
            <a:off x="576470" y="2784838"/>
            <a:ext cx="8230298" cy="644162"/>
          </a:xfrm>
        </p:spPr>
        <p:txBody>
          <a:bodyPr/>
          <a:lstStyle/>
          <a:p>
            <a:pPr algn="ctr"/>
            <a:r>
              <a:rPr lang="en-US" sz="4800" dirty="0"/>
              <a:t>Rebuild Plan – Chapter 330</a:t>
            </a:r>
          </a:p>
        </p:txBody>
      </p:sp>
    </p:spTree>
    <p:extLst>
      <p:ext uri="{BB962C8B-B14F-4D97-AF65-F5344CB8AC3E}">
        <p14:creationId xmlns:p14="http://schemas.microsoft.com/office/powerpoint/2010/main" val="3480457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AAF93-BD99-4AFC-8BBF-81EEC6B2AB4C}"/>
              </a:ext>
            </a:extLst>
          </p:cNvPr>
          <p:cNvSpPr>
            <a:spLocks noGrp="1"/>
          </p:cNvSpPr>
          <p:nvPr>
            <p:ph type="sldNum" sz="quarter" idx="12"/>
          </p:nvPr>
        </p:nvSpPr>
        <p:spPr/>
        <p:txBody>
          <a:bodyPr/>
          <a:lstStyle/>
          <a:p>
            <a:fld id="{B17A58B2-8EF5-264A-B77A-78993C51096A}" type="slidenum">
              <a:rPr lang="en-US" smtClean="0"/>
              <a:pPr/>
              <a:t>29</a:t>
            </a:fld>
            <a:endParaRPr lang="en-US"/>
          </a:p>
        </p:txBody>
      </p:sp>
      <p:sp>
        <p:nvSpPr>
          <p:cNvPr id="3" name="Text Placeholder 2">
            <a:extLst>
              <a:ext uri="{FF2B5EF4-FFF2-40B4-BE49-F238E27FC236}">
                <a16:creationId xmlns:a16="http://schemas.microsoft.com/office/drawing/2014/main" id="{F6723318-3977-4A03-B5A3-6F9487457656}"/>
              </a:ext>
            </a:extLst>
          </p:cNvPr>
          <p:cNvSpPr>
            <a:spLocks noGrp="1"/>
          </p:cNvSpPr>
          <p:nvPr>
            <p:ph type="body" sz="quarter" idx="13"/>
          </p:nvPr>
        </p:nvSpPr>
        <p:spPr/>
        <p:txBody>
          <a:bodyPr/>
          <a:lstStyle/>
          <a:p>
            <a:r>
              <a:rPr lang="en-US" dirty="0"/>
              <a:t>Handheld Acoustic Condition Assessment</a:t>
            </a:r>
          </a:p>
        </p:txBody>
      </p:sp>
      <p:pic>
        <p:nvPicPr>
          <p:cNvPr id="5" name="Picture 4">
            <a:extLst>
              <a:ext uri="{FF2B5EF4-FFF2-40B4-BE49-F238E27FC236}">
                <a16:creationId xmlns:a16="http://schemas.microsoft.com/office/drawing/2014/main" id="{7E23126C-AD50-4CCF-9EB8-3F39B6F576C2}"/>
              </a:ext>
            </a:extLst>
          </p:cNvPr>
          <p:cNvPicPr>
            <a:picLocks noChangeAspect="1"/>
          </p:cNvPicPr>
          <p:nvPr/>
        </p:nvPicPr>
        <p:blipFill>
          <a:blip r:embed="rId2"/>
          <a:stretch>
            <a:fillRect/>
          </a:stretch>
        </p:blipFill>
        <p:spPr>
          <a:xfrm>
            <a:off x="457200" y="1289258"/>
            <a:ext cx="4364547" cy="2605235"/>
          </a:xfrm>
          <a:prstGeom prst="rect">
            <a:avLst/>
          </a:prstGeom>
        </p:spPr>
      </p:pic>
      <p:pic>
        <p:nvPicPr>
          <p:cNvPr id="6" name="Picture 5">
            <a:extLst>
              <a:ext uri="{FF2B5EF4-FFF2-40B4-BE49-F238E27FC236}">
                <a16:creationId xmlns:a16="http://schemas.microsoft.com/office/drawing/2014/main" id="{CA6749A7-7BA6-414B-B032-61B2BFDD02C3}"/>
              </a:ext>
            </a:extLst>
          </p:cNvPr>
          <p:cNvPicPr>
            <a:picLocks noChangeAspect="1"/>
          </p:cNvPicPr>
          <p:nvPr/>
        </p:nvPicPr>
        <p:blipFill>
          <a:blip r:embed="rId3"/>
          <a:stretch>
            <a:fillRect/>
          </a:stretch>
        </p:blipFill>
        <p:spPr>
          <a:xfrm>
            <a:off x="4821747" y="1289257"/>
            <a:ext cx="4229100" cy="2605235"/>
          </a:xfrm>
          <a:prstGeom prst="rect">
            <a:avLst/>
          </a:prstGeom>
        </p:spPr>
      </p:pic>
      <p:pic>
        <p:nvPicPr>
          <p:cNvPr id="7" name="Picture 6">
            <a:extLst>
              <a:ext uri="{FF2B5EF4-FFF2-40B4-BE49-F238E27FC236}">
                <a16:creationId xmlns:a16="http://schemas.microsoft.com/office/drawing/2014/main" id="{99E42CEA-D758-4170-8231-16FD5631AFC0}"/>
              </a:ext>
            </a:extLst>
          </p:cNvPr>
          <p:cNvPicPr>
            <a:picLocks noChangeAspect="1"/>
          </p:cNvPicPr>
          <p:nvPr/>
        </p:nvPicPr>
        <p:blipFill>
          <a:blip r:embed="rId4"/>
          <a:stretch>
            <a:fillRect/>
          </a:stretch>
        </p:blipFill>
        <p:spPr>
          <a:xfrm>
            <a:off x="3237812" y="4056841"/>
            <a:ext cx="4067961" cy="2469236"/>
          </a:xfrm>
          <a:prstGeom prst="rect">
            <a:avLst/>
          </a:prstGeom>
        </p:spPr>
      </p:pic>
    </p:spTree>
    <p:extLst>
      <p:ext uri="{BB962C8B-B14F-4D97-AF65-F5344CB8AC3E}">
        <p14:creationId xmlns:p14="http://schemas.microsoft.com/office/powerpoint/2010/main" val="428446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AAF93-BD99-4AFC-8BBF-81EEC6B2AB4C}"/>
              </a:ext>
            </a:extLst>
          </p:cNvPr>
          <p:cNvSpPr>
            <a:spLocks noGrp="1"/>
          </p:cNvSpPr>
          <p:nvPr>
            <p:ph type="sldNum" sz="quarter" idx="12"/>
          </p:nvPr>
        </p:nvSpPr>
        <p:spPr/>
        <p:txBody>
          <a:bodyPr/>
          <a:lstStyle/>
          <a:p>
            <a:fld id="{B17A58B2-8EF5-264A-B77A-78993C51096A}" type="slidenum">
              <a:rPr lang="en-US" smtClean="0"/>
              <a:pPr/>
              <a:t>30</a:t>
            </a:fld>
            <a:endParaRPr lang="en-US"/>
          </a:p>
        </p:txBody>
      </p:sp>
      <p:sp>
        <p:nvSpPr>
          <p:cNvPr id="3" name="Text Placeholder 2">
            <a:extLst>
              <a:ext uri="{FF2B5EF4-FFF2-40B4-BE49-F238E27FC236}">
                <a16:creationId xmlns:a16="http://schemas.microsoft.com/office/drawing/2014/main" id="{F6723318-3977-4A03-B5A3-6F9487457656}"/>
              </a:ext>
            </a:extLst>
          </p:cNvPr>
          <p:cNvSpPr>
            <a:spLocks noGrp="1"/>
          </p:cNvSpPr>
          <p:nvPr>
            <p:ph type="body" sz="quarter" idx="13"/>
          </p:nvPr>
        </p:nvSpPr>
        <p:spPr/>
        <p:txBody>
          <a:bodyPr/>
          <a:lstStyle/>
          <a:p>
            <a:r>
              <a:rPr lang="en-US" dirty="0"/>
              <a:t>Handheld Acoustic Condition Assessment</a:t>
            </a:r>
          </a:p>
        </p:txBody>
      </p:sp>
      <p:pic>
        <p:nvPicPr>
          <p:cNvPr id="4" name="Picture 3">
            <a:extLst>
              <a:ext uri="{FF2B5EF4-FFF2-40B4-BE49-F238E27FC236}">
                <a16:creationId xmlns:a16="http://schemas.microsoft.com/office/drawing/2014/main" id="{9438012C-3C5B-490F-B136-5FE1E4220AF4}"/>
              </a:ext>
            </a:extLst>
          </p:cNvPr>
          <p:cNvPicPr>
            <a:picLocks noChangeAspect="1"/>
          </p:cNvPicPr>
          <p:nvPr/>
        </p:nvPicPr>
        <p:blipFill>
          <a:blip r:embed="rId2"/>
          <a:stretch>
            <a:fillRect/>
          </a:stretch>
        </p:blipFill>
        <p:spPr>
          <a:xfrm>
            <a:off x="870212" y="1251653"/>
            <a:ext cx="3371850" cy="4524375"/>
          </a:xfrm>
          <a:prstGeom prst="rect">
            <a:avLst/>
          </a:prstGeom>
        </p:spPr>
      </p:pic>
      <p:pic>
        <p:nvPicPr>
          <p:cNvPr id="6" name="Picture 5">
            <a:extLst>
              <a:ext uri="{FF2B5EF4-FFF2-40B4-BE49-F238E27FC236}">
                <a16:creationId xmlns:a16="http://schemas.microsoft.com/office/drawing/2014/main" id="{2370F628-7799-4C7B-9934-23BD0BC0698B}"/>
              </a:ext>
            </a:extLst>
          </p:cNvPr>
          <p:cNvPicPr>
            <a:picLocks noChangeAspect="1"/>
          </p:cNvPicPr>
          <p:nvPr/>
        </p:nvPicPr>
        <p:blipFill>
          <a:blip r:embed="rId3"/>
          <a:stretch>
            <a:fillRect/>
          </a:stretch>
        </p:blipFill>
        <p:spPr>
          <a:xfrm>
            <a:off x="4572000" y="1221163"/>
            <a:ext cx="4305300" cy="2714625"/>
          </a:xfrm>
          <a:prstGeom prst="rect">
            <a:avLst/>
          </a:prstGeom>
        </p:spPr>
      </p:pic>
      <p:pic>
        <p:nvPicPr>
          <p:cNvPr id="7" name="Picture 6">
            <a:extLst>
              <a:ext uri="{FF2B5EF4-FFF2-40B4-BE49-F238E27FC236}">
                <a16:creationId xmlns:a16="http://schemas.microsoft.com/office/drawing/2014/main" id="{32B984F6-2DDA-4034-AE82-A59B8DBCCC4A}"/>
              </a:ext>
            </a:extLst>
          </p:cNvPr>
          <p:cNvPicPr>
            <a:picLocks noChangeAspect="1"/>
          </p:cNvPicPr>
          <p:nvPr/>
        </p:nvPicPr>
        <p:blipFill>
          <a:blip r:embed="rId4"/>
          <a:stretch>
            <a:fillRect/>
          </a:stretch>
        </p:blipFill>
        <p:spPr>
          <a:xfrm>
            <a:off x="4491037" y="3756987"/>
            <a:ext cx="4467225" cy="2590800"/>
          </a:xfrm>
          <a:prstGeom prst="rect">
            <a:avLst/>
          </a:prstGeom>
        </p:spPr>
      </p:pic>
    </p:spTree>
    <p:extLst>
      <p:ext uri="{BB962C8B-B14F-4D97-AF65-F5344CB8AC3E}">
        <p14:creationId xmlns:p14="http://schemas.microsoft.com/office/powerpoint/2010/main" val="2808419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61355-D05C-46CD-90B8-AE148D789630}"/>
              </a:ext>
            </a:extLst>
          </p:cNvPr>
          <p:cNvSpPr>
            <a:spLocks noGrp="1"/>
          </p:cNvSpPr>
          <p:nvPr>
            <p:ph type="sldNum" sz="quarter" idx="12"/>
          </p:nvPr>
        </p:nvSpPr>
        <p:spPr/>
        <p:txBody>
          <a:bodyPr/>
          <a:lstStyle/>
          <a:p>
            <a:fld id="{B17A58B2-8EF5-264A-B77A-78993C51096A}" type="slidenum">
              <a:rPr lang="en-US" smtClean="0"/>
              <a:pPr/>
              <a:t>31</a:t>
            </a:fld>
            <a:endParaRPr lang="en-US"/>
          </a:p>
        </p:txBody>
      </p:sp>
      <p:sp>
        <p:nvSpPr>
          <p:cNvPr id="3" name="Text Placeholder 2">
            <a:extLst>
              <a:ext uri="{FF2B5EF4-FFF2-40B4-BE49-F238E27FC236}">
                <a16:creationId xmlns:a16="http://schemas.microsoft.com/office/drawing/2014/main" id="{BB2342D8-72F6-428B-825A-3C4CE28FC326}"/>
              </a:ext>
            </a:extLst>
          </p:cNvPr>
          <p:cNvSpPr>
            <a:spLocks noGrp="1"/>
          </p:cNvSpPr>
          <p:nvPr>
            <p:ph type="body" sz="quarter" idx="13"/>
          </p:nvPr>
        </p:nvSpPr>
        <p:spPr>
          <a:xfrm>
            <a:off x="1108115" y="339464"/>
            <a:ext cx="7013361" cy="644162"/>
          </a:xfrm>
        </p:spPr>
        <p:txBody>
          <a:bodyPr/>
          <a:lstStyle/>
          <a:p>
            <a:r>
              <a:rPr lang="en-US" sz="2800" dirty="0"/>
              <a:t>20-Year MPS Transmission Line Rebuild History</a:t>
            </a:r>
          </a:p>
        </p:txBody>
      </p:sp>
      <p:pic>
        <p:nvPicPr>
          <p:cNvPr id="5" name="Picture 4">
            <a:extLst>
              <a:ext uri="{FF2B5EF4-FFF2-40B4-BE49-F238E27FC236}">
                <a16:creationId xmlns:a16="http://schemas.microsoft.com/office/drawing/2014/main" id="{CC8227DC-0543-45FA-BF50-806A678C14BD}"/>
              </a:ext>
            </a:extLst>
          </p:cNvPr>
          <p:cNvPicPr>
            <a:picLocks noChangeAspect="1"/>
          </p:cNvPicPr>
          <p:nvPr/>
        </p:nvPicPr>
        <p:blipFill>
          <a:blip r:embed="rId2"/>
          <a:stretch>
            <a:fillRect/>
          </a:stretch>
        </p:blipFill>
        <p:spPr>
          <a:xfrm>
            <a:off x="567326" y="1130479"/>
            <a:ext cx="8094941" cy="4597041"/>
          </a:xfrm>
          <a:prstGeom prst="rect">
            <a:avLst/>
          </a:prstGeom>
        </p:spPr>
      </p:pic>
    </p:spTree>
    <p:extLst>
      <p:ext uri="{BB962C8B-B14F-4D97-AF65-F5344CB8AC3E}">
        <p14:creationId xmlns:p14="http://schemas.microsoft.com/office/powerpoint/2010/main" val="267827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61355-D05C-46CD-90B8-AE148D789630}"/>
              </a:ext>
            </a:extLst>
          </p:cNvPr>
          <p:cNvSpPr>
            <a:spLocks noGrp="1"/>
          </p:cNvSpPr>
          <p:nvPr>
            <p:ph type="sldNum" sz="quarter" idx="12"/>
          </p:nvPr>
        </p:nvSpPr>
        <p:spPr/>
        <p:txBody>
          <a:bodyPr/>
          <a:lstStyle/>
          <a:p>
            <a:fld id="{B17A58B2-8EF5-264A-B77A-78993C51096A}" type="slidenum">
              <a:rPr lang="en-US" smtClean="0"/>
              <a:pPr/>
              <a:t>32</a:t>
            </a:fld>
            <a:endParaRPr lang="en-US"/>
          </a:p>
        </p:txBody>
      </p:sp>
      <p:sp>
        <p:nvSpPr>
          <p:cNvPr id="3" name="Text Placeholder 2">
            <a:extLst>
              <a:ext uri="{FF2B5EF4-FFF2-40B4-BE49-F238E27FC236}">
                <a16:creationId xmlns:a16="http://schemas.microsoft.com/office/drawing/2014/main" id="{BB2342D8-72F6-428B-825A-3C4CE28FC326}"/>
              </a:ext>
            </a:extLst>
          </p:cNvPr>
          <p:cNvSpPr>
            <a:spLocks noGrp="1"/>
          </p:cNvSpPr>
          <p:nvPr>
            <p:ph type="body" sz="quarter" idx="13"/>
          </p:nvPr>
        </p:nvSpPr>
        <p:spPr>
          <a:xfrm>
            <a:off x="457200" y="384662"/>
            <a:ext cx="8230298" cy="644162"/>
          </a:xfrm>
        </p:spPr>
        <p:txBody>
          <a:bodyPr/>
          <a:lstStyle/>
          <a:p>
            <a:pPr algn="ctr"/>
            <a:r>
              <a:rPr lang="en-US" sz="2800" dirty="0"/>
              <a:t>MPD Roadside Transmission Line Pole Age - 2016</a:t>
            </a:r>
          </a:p>
        </p:txBody>
      </p:sp>
      <p:pic>
        <p:nvPicPr>
          <p:cNvPr id="5" name="Picture 4">
            <a:extLst>
              <a:ext uri="{FF2B5EF4-FFF2-40B4-BE49-F238E27FC236}">
                <a16:creationId xmlns:a16="http://schemas.microsoft.com/office/drawing/2014/main" id="{A3940A54-6BBF-4449-99A2-6E4D22D893D2}"/>
              </a:ext>
            </a:extLst>
          </p:cNvPr>
          <p:cNvPicPr>
            <a:picLocks noChangeAspect="1"/>
          </p:cNvPicPr>
          <p:nvPr/>
        </p:nvPicPr>
        <p:blipFill>
          <a:blip r:embed="rId2"/>
          <a:stretch>
            <a:fillRect/>
          </a:stretch>
        </p:blipFill>
        <p:spPr>
          <a:xfrm>
            <a:off x="755573" y="1014775"/>
            <a:ext cx="7632854" cy="4828450"/>
          </a:xfrm>
          <a:prstGeom prst="rect">
            <a:avLst/>
          </a:prstGeom>
        </p:spPr>
      </p:pic>
    </p:spTree>
    <p:extLst>
      <p:ext uri="{BB962C8B-B14F-4D97-AF65-F5344CB8AC3E}">
        <p14:creationId xmlns:p14="http://schemas.microsoft.com/office/powerpoint/2010/main" val="1086266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61355-D05C-46CD-90B8-AE148D789630}"/>
              </a:ext>
            </a:extLst>
          </p:cNvPr>
          <p:cNvSpPr>
            <a:spLocks noGrp="1"/>
          </p:cNvSpPr>
          <p:nvPr>
            <p:ph type="sldNum" sz="quarter" idx="12"/>
          </p:nvPr>
        </p:nvSpPr>
        <p:spPr/>
        <p:txBody>
          <a:bodyPr/>
          <a:lstStyle/>
          <a:p>
            <a:fld id="{B17A58B2-8EF5-264A-B77A-78993C51096A}" type="slidenum">
              <a:rPr lang="en-US" smtClean="0"/>
              <a:pPr/>
              <a:t>33</a:t>
            </a:fld>
            <a:endParaRPr lang="en-US"/>
          </a:p>
        </p:txBody>
      </p:sp>
      <p:sp>
        <p:nvSpPr>
          <p:cNvPr id="3" name="Text Placeholder 2">
            <a:extLst>
              <a:ext uri="{FF2B5EF4-FFF2-40B4-BE49-F238E27FC236}">
                <a16:creationId xmlns:a16="http://schemas.microsoft.com/office/drawing/2014/main" id="{BB2342D8-72F6-428B-825A-3C4CE28FC326}"/>
              </a:ext>
            </a:extLst>
          </p:cNvPr>
          <p:cNvSpPr>
            <a:spLocks noGrp="1"/>
          </p:cNvSpPr>
          <p:nvPr>
            <p:ph type="body" sz="quarter" idx="13"/>
          </p:nvPr>
        </p:nvSpPr>
        <p:spPr>
          <a:xfrm>
            <a:off x="457200" y="387651"/>
            <a:ext cx="8230298" cy="644162"/>
          </a:xfrm>
        </p:spPr>
        <p:txBody>
          <a:bodyPr/>
          <a:lstStyle/>
          <a:p>
            <a:pPr algn="ctr"/>
            <a:r>
              <a:rPr lang="en-US" sz="2800" dirty="0"/>
              <a:t>MPD Roadside Transmission Line Pole Age – 2021</a:t>
            </a:r>
          </a:p>
        </p:txBody>
      </p:sp>
      <p:pic>
        <p:nvPicPr>
          <p:cNvPr id="4" name="Picture 3">
            <a:extLst>
              <a:ext uri="{FF2B5EF4-FFF2-40B4-BE49-F238E27FC236}">
                <a16:creationId xmlns:a16="http://schemas.microsoft.com/office/drawing/2014/main" id="{EEF3B477-5216-4DA3-AA1F-7038E24B31D4}"/>
              </a:ext>
            </a:extLst>
          </p:cNvPr>
          <p:cNvPicPr>
            <a:picLocks noChangeAspect="1"/>
          </p:cNvPicPr>
          <p:nvPr/>
        </p:nvPicPr>
        <p:blipFill>
          <a:blip r:embed="rId2"/>
          <a:stretch>
            <a:fillRect/>
          </a:stretch>
        </p:blipFill>
        <p:spPr>
          <a:xfrm>
            <a:off x="807118" y="1018314"/>
            <a:ext cx="7529763" cy="4821372"/>
          </a:xfrm>
          <a:prstGeom prst="rect">
            <a:avLst/>
          </a:prstGeom>
        </p:spPr>
      </p:pic>
    </p:spTree>
    <p:extLst>
      <p:ext uri="{BB962C8B-B14F-4D97-AF65-F5344CB8AC3E}">
        <p14:creationId xmlns:p14="http://schemas.microsoft.com/office/powerpoint/2010/main" val="3982946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61355-D05C-46CD-90B8-AE148D789630}"/>
              </a:ext>
            </a:extLst>
          </p:cNvPr>
          <p:cNvSpPr>
            <a:spLocks noGrp="1"/>
          </p:cNvSpPr>
          <p:nvPr>
            <p:ph type="sldNum" sz="quarter" idx="12"/>
          </p:nvPr>
        </p:nvSpPr>
        <p:spPr/>
        <p:txBody>
          <a:bodyPr/>
          <a:lstStyle/>
          <a:p>
            <a:fld id="{B17A58B2-8EF5-264A-B77A-78993C51096A}" type="slidenum">
              <a:rPr lang="en-US" smtClean="0"/>
              <a:pPr/>
              <a:t>34</a:t>
            </a:fld>
            <a:endParaRPr lang="en-US"/>
          </a:p>
        </p:txBody>
      </p:sp>
      <p:sp>
        <p:nvSpPr>
          <p:cNvPr id="3" name="Text Placeholder 2">
            <a:extLst>
              <a:ext uri="{FF2B5EF4-FFF2-40B4-BE49-F238E27FC236}">
                <a16:creationId xmlns:a16="http://schemas.microsoft.com/office/drawing/2014/main" id="{BB2342D8-72F6-428B-825A-3C4CE28FC326}"/>
              </a:ext>
            </a:extLst>
          </p:cNvPr>
          <p:cNvSpPr>
            <a:spLocks noGrp="1"/>
          </p:cNvSpPr>
          <p:nvPr>
            <p:ph type="body" sz="quarter" idx="13"/>
          </p:nvPr>
        </p:nvSpPr>
        <p:spPr>
          <a:xfrm>
            <a:off x="457200" y="346416"/>
            <a:ext cx="8230298" cy="644162"/>
          </a:xfrm>
        </p:spPr>
        <p:txBody>
          <a:bodyPr/>
          <a:lstStyle/>
          <a:p>
            <a:pPr algn="ctr"/>
            <a:r>
              <a:rPr lang="en-US" sz="2800" dirty="0"/>
              <a:t>MPD ROW Transmission Line Pole Age - 2016</a:t>
            </a:r>
          </a:p>
        </p:txBody>
      </p:sp>
      <p:pic>
        <p:nvPicPr>
          <p:cNvPr id="5" name="Picture 4">
            <a:extLst>
              <a:ext uri="{FF2B5EF4-FFF2-40B4-BE49-F238E27FC236}">
                <a16:creationId xmlns:a16="http://schemas.microsoft.com/office/drawing/2014/main" id="{27533A21-9E60-48D8-B46C-33BA58772E65}"/>
              </a:ext>
            </a:extLst>
          </p:cNvPr>
          <p:cNvPicPr>
            <a:picLocks noChangeAspect="1"/>
          </p:cNvPicPr>
          <p:nvPr/>
        </p:nvPicPr>
        <p:blipFill>
          <a:blip r:embed="rId2"/>
          <a:stretch>
            <a:fillRect/>
          </a:stretch>
        </p:blipFill>
        <p:spPr>
          <a:xfrm>
            <a:off x="691626" y="1030111"/>
            <a:ext cx="7760747" cy="4797778"/>
          </a:xfrm>
          <a:prstGeom prst="rect">
            <a:avLst/>
          </a:prstGeom>
        </p:spPr>
      </p:pic>
    </p:spTree>
    <p:extLst>
      <p:ext uri="{BB962C8B-B14F-4D97-AF65-F5344CB8AC3E}">
        <p14:creationId xmlns:p14="http://schemas.microsoft.com/office/powerpoint/2010/main" val="1877526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E61355-D05C-46CD-90B8-AE148D789630}"/>
              </a:ext>
            </a:extLst>
          </p:cNvPr>
          <p:cNvSpPr>
            <a:spLocks noGrp="1"/>
          </p:cNvSpPr>
          <p:nvPr>
            <p:ph type="sldNum" sz="quarter" idx="12"/>
          </p:nvPr>
        </p:nvSpPr>
        <p:spPr/>
        <p:txBody>
          <a:bodyPr/>
          <a:lstStyle/>
          <a:p>
            <a:fld id="{B17A58B2-8EF5-264A-B77A-78993C51096A}" type="slidenum">
              <a:rPr lang="en-US" smtClean="0"/>
              <a:pPr/>
              <a:t>35</a:t>
            </a:fld>
            <a:endParaRPr lang="en-US"/>
          </a:p>
        </p:txBody>
      </p:sp>
      <p:sp>
        <p:nvSpPr>
          <p:cNvPr id="3" name="Text Placeholder 2">
            <a:extLst>
              <a:ext uri="{FF2B5EF4-FFF2-40B4-BE49-F238E27FC236}">
                <a16:creationId xmlns:a16="http://schemas.microsoft.com/office/drawing/2014/main" id="{BB2342D8-72F6-428B-825A-3C4CE28FC326}"/>
              </a:ext>
            </a:extLst>
          </p:cNvPr>
          <p:cNvSpPr>
            <a:spLocks noGrp="1"/>
          </p:cNvSpPr>
          <p:nvPr>
            <p:ph type="body" sz="quarter" idx="13"/>
          </p:nvPr>
        </p:nvSpPr>
        <p:spPr>
          <a:xfrm>
            <a:off x="581487" y="390804"/>
            <a:ext cx="8230298" cy="644162"/>
          </a:xfrm>
        </p:spPr>
        <p:txBody>
          <a:bodyPr/>
          <a:lstStyle/>
          <a:p>
            <a:pPr algn="ctr"/>
            <a:r>
              <a:rPr lang="en-US" sz="2800" dirty="0"/>
              <a:t>MPD ROW Transmission Line Pole Age - 2021</a:t>
            </a:r>
            <a:endParaRPr lang="en-US" sz="3200" dirty="0"/>
          </a:p>
        </p:txBody>
      </p:sp>
      <p:pic>
        <p:nvPicPr>
          <p:cNvPr id="4" name="Picture 3">
            <a:extLst>
              <a:ext uri="{FF2B5EF4-FFF2-40B4-BE49-F238E27FC236}">
                <a16:creationId xmlns:a16="http://schemas.microsoft.com/office/drawing/2014/main" id="{4CC6A9E3-605B-484E-B7CA-4345313C71C1}"/>
              </a:ext>
            </a:extLst>
          </p:cNvPr>
          <p:cNvPicPr>
            <a:picLocks noChangeAspect="1"/>
          </p:cNvPicPr>
          <p:nvPr/>
        </p:nvPicPr>
        <p:blipFill>
          <a:blip r:embed="rId2"/>
          <a:stretch>
            <a:fillRect/>
          </a:stretch>
        </p:blipFill>
        <p:spPr>
          <a:xfrm>
            <a:off x="828791" y="1035801"/>
            <a:ext cx="7486418" cy="4786398"/>
          </a:xfrm>
          <a:prstGeom prst="rect">
            <a:avLst/>
          </a:prstGeom>
        </p:spPr>
      </p:pic>
    </p:spTree>
    <p:extLst>
      <p:ext uri="{BB962C8B-B14F-4D97-AF65-F5344CB8AC3E}">
        <p14:creationId xmlns:p14="http://schemas.microsoft.com/office/powerpoint/2010/main" val="3002843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68FCE2-0B5E-42E3-885D-71E7BE2FD2D4}"/>
              </a:ext>
            </a:extLst>
          </p:cNvPr>
          <p:cNvSpPr>
            <a:spLocks noGrp="1"/>
          </p:cNvSpPr>
          <p:nvPr>
            <p:ph type="sldNum" sz="quarter" idx="12"/>
          </p:nvPr>
        </p:nvSpPr>
        <p:spPr/>
        <p:txBody>
          <a:bodyPr/>
          <a:lstStyle/>
          <a:p>
            <a:fld id="{B17A58B2-8EF5-264A-B77A-78993C51096A}" type="slidenum">
              <a:rPr lang="en-US" smtClean="0"/>
              <a:pPr/>
              <a:t>36</a:t>
            </a:fld>
            <a:endParaRPr lang="en-US"/>
          </a:p>
        </p:txBody>
      </p:sp>
      <p:sp>
        <p:nvSpPr>
          <p:cNvPr id="3" name="Text Placeholder 2">
            <a:extLst>
              <a:ext uri="{FF2B5EF4-FFF2-40B4-BE49-F238E27FC236}">
                <a16:creationId xmlns:a16="http://schemas.microsoft.com/office/drawing/2014/main" id="{B8722977-7294-4878-9F32-CD5E04D39FF4}"/>
              </a:ext>
            </a:extLst>
          </p:cNvPr>
          <p:cNvSpPr>
            <a:spLocks noGrp="1"/>
          </p:cNvSpPr>
          <p:nvPr>
            <p:ph type="body" sz="quarter" idx="13"/>
          </p:nvPr>
        </p:nvSpPr>
        <p:spPr/>
        <p:txBody>
          <a:bodyPr/>
          <a:lstStyle/>
          <a:p>
            <a:r>
              <a:rPr lang="en-US" dirty="0"/>
              <a:t>Chapter 330 Summary</a:t>
            </a:r>
          </a:p>
        </p:txBody>
      </p:sp>
      <p:graphicFrame>
        <p:nvGraphicFramePr>
          <p:cNvPr id="6" name="Table 6">
            <a:extLst>
              <a:ext uri="{FF2B5EF4-FFF2-40B4-BE49-F238E27FC236}">
                <a16:creationId xmlns:a16="http://schemas.microsoft.com/office/drawing/2014/main" id="{0B37BBBD-66F5-4ADA-BDF1-1A2E81470A11}"/>
              </a:ext>
            </a:extLst>
          </p:cNvPr>
          <p:cNvGraphicFramePr>
            <a:graphicFrameLocks noGrp="1"/>
          </p:cNvGraphicFramePr>
          <p:nvPr>
            <p:extLst>
              <p:ext uri="{D42A27DB-BD31-4B8C-83A1-F6EECF244321}">
                <p14:modId xmlns:p14="http://schemas.microsoft.com/office/powerpoint/2010/main" val="3639861579"/>
              </p:ext>
            </p:extLst>
          </p:nvPr>
        </p:nvGraphicFramePr>
        <p:xfrm>
          <a:off x="878889" y="1184206"/>
          <a:ext cx="7102135" cy="2254354"/>
        </p:xfrm>
        <a:graphic>
          <a:graphicData uri="http://schemas.openxmlformats.org/drawingml/2006/table">
            <a:tbl>
              <a:tblPr firstRow="1" bandRow="1">
                <a:tableStyleId>{5C22544A-7EE6-4342-B048-85BDC9FD1C3A}</a:tableStyleId>
              </a:tblPr>
              <a:tblGrid>
                <a:gridCol w="1562470">
                  <a:extLst>
                    <a:ext uri="{9D8B030D-6E8A-4147-A177-3AD203B41FA5}">
                      <a16:colId xmlns:a16="http://schemas.microsoft.com/office/drawing/2014/main" val="3668497197"/>
                    </a:ext>
                  </a:extLst>
                </a:gridCol>
                <a:gridCol w="1278384">
                  <a:extLst>
                    <a:ext uri="{9D8B030D-6E8A-4147-A177-3AD203B41FA5}">
                      <a16:colId xmlns:a16="http://schemas.microsoft.com/office/drawing/2014/main" val="194304972"/>
                    </a:ext>
                  </a:extLst>
                </a:gridCol>
                <a:gridCol w="1420427">
                  <a:extLst>
                    <a:ext uri="{9D8B030D-6E8A-4147-A177-3AD203B41FA5}">
                      <a16:colId xmlns:a16="http://schemas.microsoft.com/office/drawing/2014/main" val="1660530692"/>
                    </a:ext>
                  </a:extLst>
                </a:gridCol>
                <a:gridCol w="1420427">
                  <a:extLst>
                    <a:ext uri="{9D8B030D-6E8A-4147-A177-3AD203B41FA5}">
                      <a16:colId xmlns:a16="http://schemas.microsoft.com/office/drawing/2014/main" val="4059000573"/>
                    </a:ext>
                  </a:extLst>
                </a:gridCol>
                <a:gridCol w="1420427">
                  <a:extLst>
                    <a:ext uri="{9D8B030D-6E8A-4147-A177-3AD203B41FA5}">
                      <a16:colId xmlns:a16="http://schemas.microsoft.com/office/drawing/2014/main" val="2202156691"/>
                    </a:ext>
                  </a:extLst>
                </a:gridCol>
              </a:tblGrid>
              <a:tr h="483738">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extLst>
                  <a:ext uri="{0D108BD9-81ED-4DB2-BD59-A6C34878D82A}">
                    <a16:rowId xmlns:a16="http://schemas.microsoft.com/office/drawing/2014/main" val="380663617"/>
                  </a:ext>
                </a:extLst>
              </a:tr>
              <a:tr h="490456">
                <a:tc>
                  <a:txBody>
                    <a:bodyPr/>
                    <a:lstStyle/>
                    <a:p>
                      <a:pPr algn="ctr"/>
                      <a:r>
                        <a:rPr lang="en-US" dirty="0"/>
                        <a:t>Plan miles</a:t>
                      </a:r>
                    </a:p>
                  </a:txBody>
                  <a:tcPr/>
                </a:tc>
                <a:tc>
                  <a:txBody>
                    <a:bodyPr/>
                    <a:lstStyle/>
                    <a:p>
                      <a:pPr algn="ctr"/>
                      <a:r>
                        <a:rPr lang="en-US" dirty="0"/>
                        <a:t>30</a:t>
                      </a:r>
                    </a:p>
                  </a:txBody>
                  <a:tcPr/>
                </a:tc>
                <a:tc>
                  <a:txBody>
                    <a:bodyPr/>
                    <a:lstStyle/>
                    <a:p>
                      <a:pPr algn="ctr"/>
                      <a:r>
                        <a:rPr lang="en-US" dirty="0"/>
                        <a:t>33</a:t>
                      </a:r>
                    </a:p>
                  </a:txBody>
                  <a:tcPr/>
                </a:tc>
                <a:tc>
                  <a:txBody>
                    <a:bodyPr/>
                    <a:lstStyle/>
                    <a:p>
                      <a:pPr algn="ctr"/>
                      <a:r>
                        <a:rPr lang="en-US" dirty="0"/>
                        <a:t>29</a:t>
                      </a:r>
                    </a:p>
                  </a:txBody>
                  <a:tcPr/>
                </a:tc>
                <a:tc>
                  <a:txBody>
                    <a:bodyPr/>
                    <a:lstStyle/>
                    <a:p>
                      <a:pPr algn="ctr"/>
                      <a:r>
                        <a:rPr lang="en-US" dirty="0"/>
                        <a:t>17</a:t>
                      </a:r>
                    </a:p>
                  </a:txBody>
                  <a:tcPr/>
                </a:tc>
                <a:extLst>
                  <a:ext uri="{0D108BD9-81ED-4DB2-BD59-A6C34878D82A}">
                    <a16:rowId xmlns:a16="http://schemas.microsoft.com/office/drawing/2014/main" val="4029787801"/>
                  </a:ext>
                </a:extLst>
              </a:tr>
              <a:tr h="571461">
                <a:tc>
                  <a:txBody>
                    <a:bodyPr/>
                    <a:lstStyle/>
                    <a:p>
                      <a:pPr algn="ctr"/>
                      <a:r>
                        <a:rPr lang="en-US" dirty="0"/>
                        <a:t>Average Miles per year</a:t>
                      </a:r>
                    </a:p>
                  </a:txBody>
                  <a:tcPr/>
                </a:tc>
                <a:tc>
                  <a:txBody>
                    <a:bodyPr/>
                    <a:lstStyle/>
                    <a:p>
                      <a:pPr algn="ctr"/>
                      <a:r>
                        <a:rPr lang="en-US" dirty="0"/>
                        <a:t>6.1</a:t>
                      </a:r>
                    </a:p>
                  </a:txBody>
                  <a:tcPr/>
                </a:tc>
                <a:tc>
                  <a:txBody>
                    <a:bodyPr/>
                    <a:lstStyle/>
                    <a:p>
                      <a:pPr algn="ctr"/>
                      <a:r>
                        <a:rPr lang="en-US" dirty="0"/>
                        <a:t>6.7</a:t>
                      </a:r>
                    </a:p>
                  </a:txBody>
                  <a:tcPr/>
                </a:tc>
                <a:tc>
                  <a:txBody>
                    <a:bodyPr/>
                    <a:lstStyle/>
                    <a:p>
                      <a:pPr algn="ctr"/>
                      <a:r>
                        <a:rPr lang="en-US" dirty="0"/>
                        <a:t>5.9</a:t>
                      </a:r>
                    </a:p>
                  </a:txBody>
                  <a:tcPr/>
                </a:tc>
                <a:tc>
                  <a:txBody>
                    <a:bodyPr/>
                    <a:lstStyle/>
                    <a:p>
                      <a:pPr algn="ctr"/>
                      <a:r>
                        <a:rPr lang="en-US" dirty="0"/>
                        <a:t>3.3</a:t>
                      </a:r>
                    </a:p>
                  </a:txBody>
                  <a:tcPr/>
                </a:tc>
                <a:extLst>
                  <a:ext uri="{0D108BD9-81ED-4DB2-BD59-A6C34878D82A}">
                    <a16:rowId xmlns:a16="http://schemas.microsoft.com/office/drawing/2014/main" val="3278633861"/>
                  </a:ext>
                </a:extLst>
              </a:tr>
              <a:tr h="490456">
                <a:tc>
                  <a:txBody>
                    <a:bodyPr/>
                    <a:lstStyle/>
                    <a:p>
                      <a:pPr algn="ctr"/>
                      <a:r>
                        <a:rPr lang="en-US" dirty="0"/>
                        <a:t>Average Cost per year ($ M)</a:t>
                      </a:r>
                    </a:p>
                  </a:txBody>
                  <a:tcPr/>
                </a:tc>
                <a:tc>
                  <a:txBody>
                    <a:bodyPr/>
                    <a:lstStyle/>
                    <a:p>
                      <a:pPr algn="ctr"/>
                      <a:r>
                        <a:rPr lang="en-US" dirty="0"/>
                        <a:t>$4.2</a:t>
                      </a:r>
                    </a:p>
                  </a:txBody>
                  <a:tcPr/>
                </a:tc>
                <a:tc>
                  <a:txBody>
                    <a:bodyPr/>
                    <a:lstStyle/>
                    <a:p>
                      <a:pPr algn="ctr"/>
                      <a:r>
                        <a:rPr lang="en-US" dirty="0"/>
                        <a:t>$5.3</a:t>
                      </a:r>
                    </a:p>
                  </a:txBody>
                  <a:tcPr/>
                </a:tc>
                <a:tc>
                  <a:txBody>
                    <a:bodyPr/>
                    <a:lstStyle/>
                    <a:p>
                      <a:pPr algn="ctr"/>
                      <a:r>
                        <a:rPr lang="en-US" dirty="0"/>
                        <a:t>$4.6</a:t>
                      </a:r>
                    </a:p>
                  </a:txBody>
                  <a:tcPr/>
                </a:tc>
                <a:tc>
                  <a:txBody>
                    <a:bodyPr/>
                    <a:lstStyle/>
                    <a:p>
                      <a:pPr algn="ctr"/>
                      <a:r>
                        <a:rPr lang="en-US" dirty="0"/>
                        <a:t>$2.6</a:t>
                      </a:r>
                    </a:p>
                  </a:txBody>
                  <a:tcPr/>
                </a:tc>
                <a:extLst>
                  <a:ext uri="{0D108BD9-81ED-4DB2-BD59-A6C34878D82A}">
                    <a16:rowId xmlns:a16="http://schemas.microsoft.com/office/drawing/2014/main" val="955870845"/>
                  </a:ext>
                </a:extLst>
              </a:tr>
            </a:tbl>
          </a:graphicData>
        </a:graphic>
      </p:graphicFrame>
      <p:sp>
        <p:nvSpPr>
          <p:cNvPr id="7" name="TextBox 6">
            <a:extLst>
              <a:ext uri="{FF2B5EF4-FFF2-40B4-BE49-F238E27FC236}">
                <a16:creationId xmlns:a16="http://schemas.microsoft.com/office/drawing/2014/main" id="{02FC0685-8F60-4F75-B821-97323C031448}"/>
              </a:ext>
            </a:extLst>
          </p:cNvPr>
          <p:cNvSpPr txBox="1"/>
          <p:nvPr/>
        </p:nvSpPr>
        <p:spPr>
          <a:xfrm>
            <a:off x="827070" y="3516778"/>
            <a:ext cx="7489859" cy="2739211"/>
          </a:xfrm>
          <a:prstGeom prst="rect">
            <a:avLst/>
          </a:prstGeom>
          <a:noFill/>
        </p:spPr>
        <p:txBody>
          <a:bodyPr wrap="square" rtlCol="0">
            <a:spAutoFit/>
          </a:bodyPr>
          <a:lstStyle/>
          <a:p>
            <a:r>
              <a:rPr lang="en-US" sz="2800" dirty="0"/>
              <a:t>Reasons for reduction</a:t>
            </a:r>
            <a:r>
              <a:rPr lang="en-US" sz="2400" dirty="0"/>
              <a:t>:</a:t>
            </a:r>
          </a:p>
          <a:p>
            <a:pPr marL="342900" indent="-342900">
              <a:buFont typeface="Arial" panose="020B0604020202020204" pitchFamily="34" charset="0"/>
              <a:buChar char="•"/>
            </a:pPr>
            <a:r>
              <a:rPr lang="en-US" sz="2400" dirty="0"/>
              <a:t>Large project, Line 1176, is complete </a:t>
            </a:r>
          </a:p>
          <a:p>
            <a:pPr marL="342900" indent="-342900">
              <a:buFont typeface="Arial" panose="020B0604020202020204" pitchFamily="34" charset="0"/>
              <a:buChar char="•"/>
            </a:pPr>
            <a:r>
              <a:rPr lang="en-US" sz="2400" dirty="0"/>
              <a:t>Currently, no large projects in the 5 year plan – drives averages down (miles &amp; cost)</a:t>
            </a:r>
          </a:p>
          <a:p>
            <a:pPr marL="342900" indent="-342900">
              <a:buFont typeface="Arial" panose="020B0604020202020204" pitchFamily="34" charset="0"/>
              <a:buChar char="•"/>
            </a:pPr>
            <a:r>
              <a:rPr lang="en-US" sz="2400" dirty="0"/>
              <a:t>Smaller projects:  Line sections from 1.2 to 4 miles ($1.0 - $3.5 M)</a:t>
            </a:r>
          </a:p>
          <a:p>
            <a:pPr marL="342900" indent="-342900">
              <a:buFont typeface="Arial" panose="020B0604020202020204" pitchFamily="34" charset="0"/>
              <a:buChar char="•"/>
            </a:pPr>
            <a:r>
              <a:rPr lang="en-US" sz="2400" dirty="0"/>
              <a:t>Tap Line 69053 removed from plan</a:t>
            </a:r>
          </a:p>
        </p:txBody>
      </p:sp>
    </p:spTree>
    <p:extLst>
      <p:ext uri="{BB962C8B-B14F-4D97-AF65-F5344CB8AC3E}">
        <p14:creationId xmlns:p14="http://schemas.microsoft.com/office/powerpoint/2010/main" val="3289979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991554-DE54-48E4-8377-F8894776F5E5}"/>
              </a:ext>
            </a:extLst>
          </p:cNvPr>
          <p:cNvSpPr>
            <a:spLocks noGrp="1"/>
          </p:cNvSpPr>
          <p:nvPr>
            <p:ph type="sldNum" sz="quarter" idx="12"/>
          </p:nvPr>
        </p:nvSpPr>
        <p:spPr/>
        <p:txBody>
          <a:bodyPr/>
          <a:lstStyle/>
          <a:p>
            <a:fld id="{B17A58B2-8EF5-264A-B77A-78993C51096A}" type="slidenum">
              <a:rPr lang="en-US" smtClean="0"/>
              <a:pPr/>
              <a:t>37</a:t>
            </a:fld>
            <a:endParaRPr lang="en-US"/>
          </a:p>
        </p:txBody>
      </p:sp>
      <p:sp>
        <p:nvSpPr>
          <p:cNvPr id="3" name="Text Placeholder 2">
            <a:extLst>
              <a:ext uri="{FF2B5EF4-FFF2-40B4-BE49-F238E27FC236}">
                <a16:creationId xmlns:a16="http://schemas.microsoft.com/office/drawing/2014/main" id="{A6D2B3B2-C2C8-4C98-96CB-FEF39B738F62}"/>
              </a:ext>
            </a:extLst>
          </p:cNvPr>
          <p:cNvSpPr>
            <a:spLocks noGrp="1"/>
          </p:cNvSpPr>
          <p:nvPr>
            <p:ph type="body" sz="quarter" idx="13"/>
          </p:nvPr>
        </p:nvSpPr>
        <p:spPr>
          <a:xfrm>
            <a:off x="308113" y="2678252"/>
            <a:ext cx="8230298" cy="644162"/>
          </a:xfrm>
        </p:spPr>
        <p:txBody>
          <a:bodyPr/>
          <a:lstStyle/>
          <a:p>
            <a:pPr algn="ctr"/>
            <a:r>
              <a:rPr lang="en-US" sz="4800" dirty="0"/>
              <a:t>Reliability Performance</a:t>
            </a:r>
          </a:p>
        </p:txBody>
      </p:sp>
    </p:spTree>
    <p:extLst>
      <p:ext uri="{BB962C8B-B14F-4D97-AF65-F5344CB8AC3E}">
        <p14:creationId xmlns:p14="http://schemas.microsoft.com/office/powerpoint/2010/main" val="3745813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771F38-48A0-4DC3-B2B0-301F08201B56}"/>
              </a:ext>
            </a:extLst>
          </p:cNvPr>
          <p:cNvSpPr>
            <a:spLocks noGrp="1"/>
          </p:cNvSpPr>
          <p:nvPr>
            <p:ph type="sldNum" sz="quarter" idx="12"/>
          </p:nvPr>
        </p:nvSpPr>
        <p:spPr/>
        <p:txBody>
          <a:bodyPr/>
          <a:lstStyle/>
          <a:p>
            <a:fld id="{B17A58B2-8EF5-264A-B77A-78993C51096A}" type="slidenum">
              <a:rPr lang="en-US" smtClean="0"/>
              <a:pPr/>
              <a:t>38</a:t>
            </a:fld>
            <a:endParaRPr lang="en-US"/>
          </a:p>
        </p:txBody>
      </p:sp>
      <p:sp>
        <p:nvSpPr>
          <p:cNvPr id="3" name="Text Placeholder 2">
            <a:extLst>
              <a:ext uri="{FF2B5EF4-FFF2-40B4-BE49-F238E27FC236}">
                <a16:creationId xmlns:a16="http://schemas.microsoft.com/office/drawing/2014/main" id="{AE34D207-E081-4880-B23C-053DC415EEEA}"/>
              </a:ext>
            </a:extLst>
          </p:cNvPr>
          <p:cNvSpPr>
            <a:spLocks noGrp="1"/>
          </p:cNvSpPr>
          <p:nvPr>
            <p:ph type="body" sz="quarter" idx="13"/>
          </p:nvPr>
        </p:nvSpPr>
        <p:spPr/>
        <p:txBody>
          <a:bodyPr/>
          <a:lstStyle/>
          <a:p>
            <a:r>
              <a:rPr lang="en-US" dirty="0"/>
              <a:t>MPD Reliability Performance - Frequency</a:t>
            </a:r>
          </a:p>
        </p:txBody>
      </p:sp>
      <p:graphicFrame>
        <p:nvGraphicFramePr>
          <p:cNvPr id="5" name="Chart 4">
            <a:extLst>
              <a:ext uri="{FF2B5EF4-FFF2-40B4-BE49-F238E27FC236}">
                <a16:creationId xmlns:a16="http://schemas.microsoft.com/office/drawing/2014/main" id="{7527B1BA-BE31-4245-AAE4-1193B6338DAA}"/>
              </a:ext>
            </a:extLst>
          </p:cNvPr>
          <p:cNvGraphicFramePr>
            <a:graphicFrameLocks/>
          </p:cNvGraphicFramePr>
          <p:nvPr>
            <p:extLst>
              <p:ext uri="{D42A27DB-BD31-4B8C-83A1-F6EECF244321}">
                <p14:modId xmlns:p14="http://schemas.microsoft.com/office/powerpoint/2010/main" val="1394825175"/>
              </p:ext>
            </p:extLst>
          </p:nvPr>
        </p:nvGraphicFramePr>
        <p:xfrm>
          <a:off x="806312" y="1250882"/>
          <a:ext cx="7372350" cy="4733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946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B39F6A-85CF-F249-9D90-4B7E43FF6FEC}"/>
              </a:ext>
            </a:extLst>
          </p:cNvPr>
          <p:cNvSpPr>
            <a:spLocks noGrp="1"/>
          </p:cNvSpPr>
          <p:nvPr>
            <p:ph type="body" sz="quarter" idx="13"/>
          </p:nvPr>
        </p:nvSpPr>
        <p:spPr>
          <a:xfrm>
            <a:off x="554854" y="426127"/>
            <a:ext cx="3448337" cy="1464815"/>
          </a:xfrm>
        </p:spPr>
        <p:txBody>
          <a:bodyPr/>
          <a:lstStyle/>
          <a:p>
            <a:r>
              <a:rPr lang="en-US" dirty="0"/>
              <a:t>Northern Maine Transmission System</a:t>
            </a:r>
          </a:p>
        </p:txBody>
      </p:sp>
      <p:sp>
        <p:nvSpPr>
          <p:cNvPr id="4" name="Slide Number Placeholder 3">
            <a:extLst>
              <a:ext uri="{FF2B5EF4-FFF2-40B4-BE49-F238E27FC236}">
                <a16:creationId xmlns:a16="http://schemas.microsoft.com/office/drawing/2014/main" id="{9B02E61D-B3D6-5D45-9F12-0E4B6A43B175}"/>
              </a:ext>
            </a:extLst>
          </p:cNvPr>
          <p:cNvSpPr>
            <a:spLocks noGrp="1"/>
          </p:cNvSpPr>
          <p:nvPr>
            <p:ph type="sldNum" sz="quarter" idx="12"/>
          </p:nvPr>
        </p:nvSpPr>
        <p:spPr/>
        <p:txBody>
          <a:bodyPr/>
          <a:lstStyle/>
          <a:p>
            <a:fld id="{B17A58B2-8EF5-264A-B77A-78993C51096A}" type="slidenum">
              <a:rPr lang="en-US" smtClean="0"/>
              <a:pPr/>
              <a:t>3</a:t>
            </a:fld>
            <a:endParaRPr lang="en-US"/>
          </a:p>
        </p:txBody>
      </p:sp>
      <p:pic>
        <p:nvPicPr>
          <p:cNvPr id="3" name="Picture 2">
            <a:extLst>
              <a:ext uri="{FF2B5EF4-FFF2-40B4-BE49-F238E27FC236}">
                <a16:creationId xmlns:a16="http://schemas.microsoft.com/office/drawing/2014/main" id="{2FAB3E8A-9D4F-4239-8C24-18153B9D17DC}"/>
              </a:ext>
            </a:extLst>
          </p:cNvPr>
          <p:cNvPicPr>
            <a:picLocks noChangeAspect="1"/>
          </p:cNvPicPr>
          <p:nvPr/>
        </p:nvPicPr>
        <p:blipFill>
          <a:blip r:embed="rId2"/>
          <a:stretch>
            <a:fillRect/>
          </a:stretch>
        </p:blipFill>
        <p:spPr>
          <a:xfrm>
            <a:off x="3741728" y="280658"/>
            <a:ext cx="5051465" cy="6206086"/>
          </a:xfrm>
          <a:prstGeom prst="rect">
            <a:avLst/>
          </a:prstGeom>
        </p:spPr>
      </p:pic>
    </p:spTree>
    <p:extLst>
      <p:ext uri="{BB962C8B-B14F-4D97-AF65-F5344CB8AC3E}">
        <p14:creationId xmlns:p14="http://schemas.microsoft.com/office/powerpoint/2010/main" val="3773442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771F38-48A0-4DC3-B2B0-301F08201B56}"/>
              </a:ext>
            </a:extLst>
          </p:cNvPr>
          <p:cNvSpPr>
            <a:spLocks noGrp="1"/>
          </p:cNvSpPr>
          <p:nvPr>
            <p:ph type="sldNum" sz="quarter" idx="12"/>
          </p:nvPr>
        </p:nvSpPr>
        <p:spPr/>
        <p:txBody>
          <a:bodyPr/>
          <a:lstStyle/>
          <a:p>
            <a:fld id="{B17A58B2-8EF5-264A-B77A-78993C51096A}" type="slidenum">
              <a:rPr lang="en-US" smtClean="0"/>
              <a:pPr/>
              <a:t>39</a:t>
            </a:fld>
            <a:endParaRPr lang="en-US"/>
          </a:p>
        </p:txBody>
      </p:sp>
      <p:sp>
        <p:nvSpPr>
          <p:cNvPr id="3" name="Text Placeholder 2">
            <a:extLst>
              <a:ext uri="{FF2B5EF4-FFF2-40B4-BE49-F238E27FC236}">
                <a16:creationId xmlns:a16="http://schemas.microsoft.com/office/drawing/2014/main" id="{AE34D207-E081-4880-B23C-053DC415EEEA}"/>
              </a:ext>
            </a:extLst>
          </p:cNvPr>
          <p:cNvSpPr>
            <a:spLocks noGrp="1"/>
          </p:cNvSpPr>
          <p:nvPr>
            <p:ph type="body" sz="quarter" idx="13"/>
          </p:nvPr>
        </p:nvSpPr>
        <p:spPr/>
        <p:txBody>
          <a:bodyPr/>
          <a:lstStyle/>
          <a:p>
            <a:r>
              <a:rPr lang="en-US" dirty="0"/>
              <a:t>MPD Reliability Performance - Duration</a:t>
            </a:r>
          </a:p>
        </p:txBody>
      </p:sp>
      <p:graphicFrame>
        <p:nvGraphicFramePr>
          <p:cNvPr id="6" name="Chart 5">
            <a:extLst>
              <a:ext uri="{FF2B5EF4-FFF2-40B4-BE49-F238E27FC236}">
                <a16:creationId xmlns:a16="http://schemas.microsoft.com/office/drawing/2014/main" id="{328783C5-9368-440A-A9BE-D7F020591DF2}"/>
              </a:ext>
            </a:extLst>
          </p:cNvPr>
          <p:cNvGraphicFramePr>
            <a:graphicFrameLocks/>
          </p:cNvGraphicFramePr>
          <p:nvPr>
            <p:extLst>
              <p:ext uri="{D42A27DB-BD31-4B8C-83A1-F6EECF244321}">
                <p14:modId xmlns:p14="http://schemas.microsoft.com/office/powerpoint/2010/main" val="914538977"/>
              </p:ext>
            </p:extLst>
          </p:nvPr>
        </p:nvGraphicFramePr>
        <p:xfrm>
          <a:off x="726798" y="1108733"/>
          <a:ext cx="7372350" cy="4710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125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A6572E-4C0E-4E5E-8ADB-C5E09001CC20}"/>
              </a:ext>
            </a:extLst>
          </p:cNvPr>
          <p:cNvSpPr>
            <a:spLocks noGrp="1"/>
          </p:cNvSpPr>
          <p:nvPr>
            <p:ph type="sldNum" sz="quarter" idx="12"/>
          </p:nvPr>
        </p:nvSpPr>
        <p:spPr/>
        <p:txBody>
          <a:bodyPr/>
          <a:lstStyle/>
          <a:p>
            <a:fld id="{B17A58B2-8EF5-264A-B77A-78993C51096A}" type="slidenum">
              <a:rPr lang="en-US" smtClean="0"/>
              <a:pPr/>
              <a:t>40</a:t>
            </a:fld>
            <a:endParaRPr lang="en-US"/>
          </a:p>
        </p:txBody>
      </p:sp>
      <p:sp>
        <p:nvSpPr>
          <p:cNvPr id="3" name="Text Placeholder 2">
            <a:extLst>
              <a:ext uri="{FF2B5EF4-FFF2-40B4-BE49-F238E27FC236}">
                <a16:creationId xmlns:a16="http://schemas.microsoft.com/office/drawing/2014/main" id="{8208CB5C-BF80-4549-8B36-9194135C0F75}"/>
              </a:ext>
            </a:extLst>
          </p:cNvPr>
          <p:cNvSpPr>
            <a:spLocks noGrp="1"/>
          </p:cNvSpPr>
          <p:nvPr>
            <p:ph type="body" sz="quarter" idx="13"/>
          </p:nvPr>
        </p:nvSpPr>
        <p:spPr/>
        <p:txBody>
          <a:bodyPr/>
          <a:lstStyle/>
          <a:p>
            <a:r>
              <a:rPr lang="en-US" dirty="0"/>
              <a:t>MPD Overall Reliability Performance </a:t>
            </a:r>
          </a:p>
        </p:txBody>
      </p:sp>
      <p:graphicFrame>
        <p:nvGraphicFramePr>
          <p:cNvPr id="5" name="Chart 4">
            <a:extLst>
              <a:ext uri="{FF2B5EF4-FFF2-40B4-BE49-F238E27FC236}">
                <a16:creationId xmlns:a16="http://schemas.microsoft.com/office/drawing/2014/main" id="{A1ED0064-6718-4375-B497-5FE0D45B94F9}"/>
              </a:ext>
            </a:extLst>
          </p:cNvPr>
          <p:cNvGraphicFramePr>
            <a:graphicFrameLocks/>
          </p:cNvGraphicFramePr>
          <p:nvPr/>
        </p:nvGraphicFramePr>
        <p:xfrm>
          <a:off x="885825" y="1073944"/>
          <a:ext cx="7372350" cy="4710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1147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6B2E39-5AFD-4FD0-8964-1D082F44D6B1}"/>
              </a:ext>
            </a:extLst>
          </p:cNvPr>
          <p:cNvSpPr>
            <a:spLocks noGrp="1"/>
          </p:cNvSpPr>
          <p:nvPr>
            <p:ph type="sldNum" sz="quarter" idx="12"/>
          </p:nvPr>
        </p:nvSpPr>
        <p:spPr/>
        <p:txBody>
          <a:bodyPr/>
          <a:lstStyle/>
          <a:p>
            <a:fld id="{B17A58B2-8EF5-264A-B77A-78993C51096A}" type="slidenum">
              <a:rPr lang="en-US" smtClean="0"/>
              <a:pPr/>
              <a:t>41</a:t>
            </a:fld>
            <a:endParaRPr lang="en-US"/>
          </a:p>
        </p:txBody>
      </p:sp>
      <p:sp>
        <p:nvSpPr>
          <p:cNvPr id="3" name="Text Placeholder 2">
            <a:extLst>
              <a:ext uri="{FF2B5EF4-FFF2-40B4-BE49-F238E27FC236}">
                <a16:creationId xmlns:a16="http://schemas.microsoft.com/office/drawing/2014/main" id="{9FF844CF-303D-4ED4-B739-AA0D97A908B4}"/>
              </a:ext>
            </a:extLst>
          </p:cNvPr>
          <p:cNvSpPr>
            <a:spLocks noGrp="1"/>
          </p:cNvSpPr>
          <p:nvPr>
            <p:ph type="body" sz="quarter" idx="13"/>
          </p:nvPr>
        </p:nvSpPr>
        <p:spPr>
          <a:xfrm>
            <a:off x="288235" y="2181296"/>
            <a:ext cx="8230298" cy="644162"/>
          </a:xfrm>
        </p:spPr>
        <p:txBody>
          <a:bodyPr/>
          <a:lstStyle/>
          <a:p>
            <a:pPr algn="ctr"/>
            <a:r>
              <a:rPr lang="en-US" sz="5400" dirty="0"/>
              <a:t>Grid Planning</a:t>
            </a:r>
          </a:p>
        </p:txBody>
      </p:sp>
    </p:spTree>
    <p:extLst>
      <p:ext uri="{BB962C8B-B14F-4D97-AF65-F5344CB8AC3E}">
        <p14:creationId xmlns:p14="http://schemas.microsoft.com/office/powerpoint/2010/main" val="1730488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F112D3-B992-48F5-B057-0ABA653BCD90}"/>
              </a:ext>
            </a:extLst>
          </p:cNvPr>
          <p:cNvSpPr>
            <a:spLocks noGrp="1"/>
          </p:cNvSpPr>
          <p:nvPr>
            <p:ph type="sldNum" sz="quarter" idx="12"/>
          </p:nvPr>
        </p:nvSpPr>
        <p:spPr/>
        <p:txBody>
          <a:bodyPr/>
          <a:lstStyle/>
          <a:p>
            <a:fld id="{B17A58B2-8EF5-264A-B77A-78993C51096A}" type="slidenum">
              <a:rPr lang="en-US" smtClean="0"/>
              <a:pPr/>
              <a:t>42</a:t>
            </a:fld>
            <a:endParaRPr lang="en-US"/>
          </a:p>
        </p:txBody>
      </p:sp>
      <p:sp>
        <p:nvSpPr>
          <p:cNvPr id="3" name="Text Placeholder 2">
            <a:extLst>
              <a:ext uri="{FF2B5EF4-FFF2-40B4-BE49-F238E27FC236}">
                <a16:creationId xmlns:a16="http://schemas.microsoft.com/office/drawing/2014/main" id="{8DA6AE0C-3FC7-4D19-9083-517E19EBE4D4}"/>
              </a:ext>
            </a:extLst>
          </p:cNvPr>
          <p:cNvSpPr>
            <a:spLocks noGrp="1"/>
          </p:cNvSpPr>
          <p:nvPr>
            <p:ph type="body" sz="quarter" idx="13"/>
          </p:nvPr>
        </p:nvSpPr>
        <p:spPr/>
        <p:txBody>
          <a:bodyPr/>
          <a:lstStyle/>
          <a:p>
            <a:r>
              <a:rPr lang="en-US" dirty="0"/>
              <a:t>Integrated Planning Announcement</a:t>
            </a:r>
          </a:p>
        </p:txBody>
      </p:sp>
      <p:sp>
        <p:nvSpPr>
          <p:cNvPr id="4" name="Text Placeholder 3">
            <a:extLst>
              <a:ext uri="{FF2B5EF4-FFF2-40B4-BE49-F238E27FC236}">
                <a16:creationId xmlns:a16="http://schemas.microsoft.com/office/drawing/2014/main" id="{664CD25E-541B-4853-845B-9BE69A8A4F2E}"/>
              </a:ext>
            </a:extLst>
          </p:cNvPr>
          <p:cNvSpPr>
            <a:spLocks noGrp="1"/>
          </p:cNvSpPr>
          <p:nvPr>
            <p:ph type="body" sz="quarter" idx="14"/>
          </p:nvPr>
        </p:nvSpPr>
        <p:spPr/>
        <p:txBody>
          <a:bodyPr/>
          <a:lstStyle/>
          <a:p>
            <a:r>
              <a:rPr lang="en-US" dirty="0"/>
              <a:t>Integrating high penetrations of inverter based renewable generation into the grid creates challenges.  </a:t>
            </a:r>
          </a:p>
          <a:p>
            <a:r>
              <a:rPr lang="en-US" dirty="0"/>
              <a:t>Here in the MPD, between existing units and today’s interconnection queue, we have more than 200 MW of such units – and we currently peak at about 100 MW.  </a:t>
            </a:r>
          </a:p>
          <a:p>
            <a:r>
              <a:rPr lang="en-US" dirty="0"/>
              <a:t>Solar capacity alone would be more than 160% of the peak.</a:t>
            </a:r>
          </a:p>
        </p:txBody>
      </p:sp>
    </p:spTree>
    <p:extLst>
      <p:ext uri="{BB962C8B-B14F-4D97-AF65-F5344CB8AC3E}">
        <p14:creationId xmlns:p14="http://schemas.microsoft.com/office/powerpoint/2010/main" val="2906939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D2E5AB-EFF1-46A4-9FEE-7D01BF87251C}"/>
              </a:ext>
            </a:extLst>
          </p:cNvPr>
          <p:cNvSpPr>
            <a:spLocks noGrp="1"/>
          </p:cNvSpPr>
          <p:nvPr>
            <p:ph type="sldNum" sz="quarter" idx="12"/>
          </p:nvPr>
        </p:nvSpPr>
        <p:spPr/>
        <p:txBody>
          <a:bodyPr/>
          <a:lstStyle/>
          <a:p>
            <a:fld id="{B17A58B2-8EF5-264A-B77A-78993C51096A}" type="slidenum">
              <a:rPr lang="en-US" smtClean="0"/>
              <a:pPr/>
              <a:t>43</a:t>
            </a:fld>
            <a:endParaRPr lang="en-US"/>
          </a:p>
        </p:txBody>
      </p:sp>
      <p:sp>
        <p:nvSpPr>
          <p:cNvPr id="3" name="Text Placeholder 2">
            <a:extLst>
              <a:ext uri="{FF2B5EF4-FFF2-40B4-BE49-F238E27FC236}">
                <a16:creationId xmlns:a16="http://schemas.microsoft.com/office/drawing/2014/main" id="{C41A5E31-6D78-4540-9182-188725C7D2AE}"/>
              </a:ext>
            </a:extLst>
          </p:cNvPr>
          <p:cNvSpPr>
            <a:spLocks noGrp="1"/>
          </p:cNvSpPr>
          <p:nvPr>
            <p:ph type="body" sz="quarter" idx="13"/>
          </p:nvPr>
        </p:nvSpPr>
        <p:spPr/>
        <p:txBody>
          <a:bodyPr/>
          <a:lstStyle/>
          <a:p>
            <a:r>
              <a:rPr lang="en-US" dirty="0"/>
              <a:t>Versant Integrated Grid Planning</a:t>
            </a:r>
          </a:p>
        </p:txBody>
      </p:sp>
      <p:sp>
        <p:nvSpPr>
          <p:cNvPr id="4" name="Text Placeholder 3">
            <a:extLst>
              <a:ext uri="{FF2B5EF4-FFF2-40B4-BE49-F238E27FC236}">
                <a16:creationId xmlns:a16="http://schemas.microsoft.com/office/drawing/2014/main" id="{1A5106F4-F177-45C6-A464-2FD0FB2563D6}"/>
              </a:ext>
            </a:extLst>
          </p:cNvPr>
          <p:cNvSpPr>
            <a:spLocks noGrp="1"/>
          </p:cNvSpPr>
          <p:nvPr>
            <p:ph type="body" sz="quarter" idx="14"/>
          </p:nvPr>
        </p:nvSpPr>
        <p:spPr/>
        <p:txBody>
          <a:bodyPr/>
          <a:lstStyle/>
          <a:p>
            <a:pPr marL="457200" indent="-457200">
              <a:buFont typeface="Arial" panose="020B0604020202020204" pitchFamily="34" charset="0"/>
              <a:buChar char="•"/>
            </a:pPr>
            <a:r>
              <a:rPr lang="en-US" dirty="0"/>
              <a:t>Versant is initiating an Integrated Grid Planning (IGP) effort</a:t>
            </a:r>
          </a:p>
          <a:p>
            <a:pPr marL="457200" indent="-457200">
              <a:buFont typeface="Arial" panose="020B0604020202020204" pitchFamily="34" charset="0"/>
              <a:buChar char="•"/>
            </a:pPr>
            <a:r>
              <a:rPr lang="en-US" dirty="0"/>
              <a:t>Will use the PAG process to conduct that process, to get stakeholder feedback</a:t>
            </a:r>
          </a:p>
        </p:txBody>
      </p:sp>
    </p:spTree>
    <p:extLst>
      <p:ext uri="{BB962C8B-B14F-4D97-AF65-F5344CB8AC3E}">
        <p14:creationId xmlns:p14="http://schemas.microsoft.com/office/powerpoint/2010/main" val="4170223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E169F0-0B5F-42ED-B683-101A9377ED19}"/>
              </a:ext>
            </a:extLst>
          </p:cNvPr>
          <p:cNvSpPr>
            <a:spLocks noGrp="1"/>
          </p:cNvSpPr>
          <p:nvPr>
            <p:ph type="sldNum" sz="quarter" idx="12"/>
          </p:nvPr>
        </p:nvSpPr>
        <p:spPr/>
        <p:txBody>
          <a:bodyPr/>
          <a:lstStyle/>
          <a:p>
            <a:fld id="{B17A58B2-8EF5-264A-B77A-78993C51096A}" type="slidenum">
              <a:rPr lang="en-US" smtClean="0"/>
              <a:pPr/>
              <a:t>44</a:t>
            </a:fld>
            <a:endParaRPr lang="en-US"/>
          </a:p>
        </p:txBody>
      </p:sp>
      <p:sp>
        <p:nvSpPr>
          <p:cNvPr id="3" name="Text Placeholder 2">
            <a:extLst>
              <a:ext uri="{FF2B5EF4-FFF2-40B4-BE49-F238E27FC236}">
                <a16:creationId xmlns:a16="http://schemas.microsoft.com/office/drawing/2014/main" id="{A203FC7C-32E1-47A3-9788-E363969DE494}"/>
              </a:ext>
            </a:extLst>
          </p:cNvPr>
          <p:cNvSpPr>
            <a:spLocks noGrp="1"/>
          </p:cNvSpPr>
          <p:nvPr>
            <p:ph type="body" sz="quarter" idx="13"/>
          </p:nvPr>
        </p:nvSpPr>
        <p:spPr/>
        <p:txBody>
          <a:bodyPr/>
          <a:lstStyle/>
          <a:p>
            <a:r>
              <a:rPr lang="en-US" dirty="0"/>
              <a:t>GEO Report on Northern Maine</a:t>
            </a:r>
          </a:p>
        </p:txBody>
      </p:sp>
      <p:sp>
        <p:nvSpPr>
          <p:cNvPr id="4" name="Text Placeholder 3">
            <a:extLst>
              <a:ext uri="{FF2B5EF4-FFF2-40B4-BE49-F238E27FC236}">
                <a16:creationId xmlns:a16="http://schemas.microsoft.com/office/drawing/2014/main" id="{9625FAC6-297C-49D3-8946-B9920CF0A66C}"/>
              </a:ext>
            </a:extLst>
          </p:cNvPr>
          <p:cNvSpPr>
            <a:spLocks noGrp="1"/>
          </p:cNvSpPr>
          <p:nvPr>
            <p:ph type="body" sz="quarter" idx="14"/>
          </p:nvPr>
        </p:nvSpPr>
        <p:spPr>
          <a:xfrm>
            <a:off x="457200" y="1321904"/>
            <a:ext cx="8230298" cy="4432853"/>
          </a:xfrm>
        </p:spPr>
        <p:txBody>
          <a:bodyPr/>
          <a:lstStyle/>
          <a:p>
            <a:pPr marL="457200" indent="-457200">
              <a:buFont typeface="Arial" panose="020B0604020202020204" pitchFamily="34" charset="0"/>
              <a:buChar char="•"/>
            </a:pPr>
            <a:r>
              <a:rPr lang="en-US" sz="3200" dirty="0"/>
              <a:t>Versant Obligations:  actively participate in policy making and facility state policy goals</a:t>
            </a:r>
          </a:p>
          <a:p>
            <a:pPr marL="457200" indent="-457200">
              <a:buFont typeface="Arial" panose="020B0604020202020204" pitchFamily="34" charset="0"/>
              <a:buChar char="•"/>
            </a:pPr>
            <a:r>
              <a:rPr lang="en-US" sz="3200" dirty="0"/>
              <a:t>Engage with and educate legislature and policy makers as part of the planning process</a:t>
            </a:r>
          </a:p>
          <a:p>
            <a:pPr marL="457200" indent="-457200">
              <a:buFont typeface="Arial" panose="020B0604020202020204" pitchFamily="34" charset="0"/>
              <a:buChar char="•"/>
            </a:pPr>
            <a:r>
              <a:rPr lang="en-US" sz="3200" dirty="0"/>
              <a:t>Versant’s intentions – the Northern Maine planning process via the PAG – were:   </a:t>
            </a:r>
          </a:p>
          <a:p>
            <a:pPr marL="914400" lvl="1" indent="-457200">
              <a:buFont typeface="Arial" panose="020B0604020202020204" pitchFamily="34" charset="0"/>
              <a:buChar char="•"/>
            </a:pPr>
            <a:r>
              <a:rPr lang="en-US" sz="2800" dirty="0"/>
              <a:t>Shared with the GEO</a:t>
            </a:r>
          </a:p>
          <a:p>
            <a:pPr marL="914400" lvl="1" indent="-457200">
              <a:buFont typeface="Arial" panose="020B0604020202020204" pitchFamily="34" charset="0"/>
              <a:buChar char="•"/>
            </a:pPr>
            <a:r>
              <a:rPr lang="en-US" sz="2800" dirty="0"/>
              <a:t>Included in the N. Maine report…</a:t>
            </a:r>
          </a:p>
          <a:p>
            <a:pPr marL="914400" lvl="1" indent="-457200">
              <a:buFont typeface="Arial" panose="020B0604020202020204" pitchFamily="34" charset="0"/>
              <a:buChar char="•"/>
            </a:pPr>
            <a:r>
              <a:rPr lang="en-US" sz="2800" dirty="0"/>
              <a:t>Which was accepted by the EUT  (March 10</a:t>
            </a:r>
            <a:r>
              <a:rPr lang="en-US" sz="2800" baseline="30000" dirty="0"/>
              <a:t>th</a:t>
            </a:r>
            <a:r>
              <a:rPr lang="en-US" sz="2800" dirty="0"/>
              <a:t>)</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024419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23811B-7E83-42B6-9467-BFC1481A2E76}"/>
              </a:ext>
            </a:extLst>
          </p:cNvPr>
          <p:cNvSpPr>
            <a:spLocks noGrp="1"/>
          </p:cNvSpPr>
          <p:nvPr>
            <p:ph type="sldNum" sz="quarter" idx="12"/>
          </p:nvPr>
        </p:nvSpPr>
        <p:spPr/>
        <p:txBody>
          <a:bodyPr/>
          <a:lstStyle/>
          <a:p>
            <a:fld id="{B17A58B2-8EF5-264A-B77A-78993C51096A}" type="slidenum">
              <a:rPr lang="en-US" smtClean="0"/>
              <a:pPr/>
              <a:t>45</a:t>
            </a:fld>
            <a:endParaRPr lang="en-US" dirty="0"/>
          </a:p>
        </p:txBody>
      </p:sp>
      <p:sp>
        <p:nvSpPr>
          <p:cNvPr id="3" name="Text Placeholder 2">
            <a:extLst>
              <a:ext uri="{FF2B5EF4-FFF2-40B4-BE49-F238E27FC236}">
                <a16:creationId xmlns:a16="http://schemas.microsoft.com/office/drawing/2014/main" id="{1369D23F-D92A-4120-AE51-26E386C0D171}"/>
              </a:ext>
            </a:extLst>
          </p:cNvPr>
          <p:cNvSpPr>
            <a:spLocks noGrp="1"/>
          </p:cNvSpPr>
          <p:nvPr>
            <p:ph type="body" sz="quarter" idx="13"/>
          </p:nvPr>
        </p:nvSpPr>
        <p:spPr/>
        <p:txBody>
          <a:bodyPr/>
          <a:lstStyle/>
          <a:p>
            <a:r>
              <a:rPr lang="en-US" dirty="0"/>
              <a:t>Planning Advisory Group – Integrated Plan</a:t>
            </a:r>
          </a:p>
        </p:txBody>
      </p:sp>
      <p:sp>
        <p:nvSpPr>
          <p:cNvPr id="4" name="Text Placeholder 3">
            <a:extLst>
              <a:ext uri="{FF2B5EF4-FFF2-40B4-BE49-F238E27FC236}">
                <a16:creationId xmlns:a16="http://schemas.microsoft.com/office/drawing/2014/main" id="{19E77912-59DD-435E-AFFB-50217B31419E}"/>
              </a:ext>
            </a:extLst>
          </p:cNvPr>
          <p:cNvSpPr>
            <a:spLocks noGrp="1"/>
          </p:cNvSpPr>
          <p:nvPr>
            <p:ph type="body" sz="quarter" idx="14"/>
          </p:nvPr>
        </p:nvSpPr>
        <p:spPr/>
        <p:txBody>
          <a:bodyPr/>
          <a:lstStyle/>
          <a:p>
            <a:r>
              <a:rPr lang="en-US" dirty="0"/>
              <a:t>FERC approved Tariff specifies the process by which the Transmission Provider does system planning – an Advisory Group (PAG) is specified within that process.</a:t>
            </a:r>
          </a:p>
          <a:p>
            <a:r>
              <a:rPr lang="en-US" dirty="0"/>
              <a:t>Versant has held a PAG meeting annually given that Chapter 330 is required every year – more often than the Tariff requirement - Biennial meetings.</a:t>
            </a:r>
          </a:p>
          <a:p>
            <a:r>
              <a:rPr lang="en-US" dirty="0"/>
              <a:t>Versant has also invited a wide group of stakeholders to these meetings:  the Tariff described PAG process however, is open to a defined group of 7 entities to assist.</a:t>
            </a:r>
          </a:p>
        </p:txBody>
      </p:sp>
    </p:spTree>
    <p:extLst>
      <p:ext uri="{BB962C8B-B14F-4D97-AF65-F5344CB8AC3E}">
        <p14:creationId xmlns:p14="http://schemas.microsoft.com/office/powerpoint/2010/main" val="1482302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255DA1-4CED-4CFB-84D0-58A0D4B42E92}"/>
              </a:ext>
            </a:extLst>
          </p:cNvPr>
          <p:cNvSpPr>
            <a:spLocks noGrp="1"/>
          </p:cNvSpPr>
          <p:nvPr>
            <p:ph type="sldNum" sz="quarter" idx="12"/>
          </p:nvPr>
        </p:nvSpPr>
        <p:spPr/>
        <p:txBody>
          <a:bodyPr/>
          <a:lstStyle/>
          <a:p>
            <a:fld id="{B17A58B2-8EF5-264A-B77A-78993C51096A}" type="slidenum">
              <a:rPr lang="en-US" smtClean="0"/>
              <a:pPr/>
              <a:t>46</a:t>
            </a:fld>
            <a:endParaRPr lang="en-US"/>
          </a:p>
        </p:txBody>
      </p:sp>
      <p:sp>
        <p:nvSpPr>
          <p:cNvPr id="3" name="Text Placeholder 2">
            <a:extLst>
              <a:ext uri="{FF2B5EF4-FFF2-40B4-BE49-F238E27FC236}">
                <a16:creationId xmlns:a16="http://schemas.microsoft.com/office/drawing/2014/main" id="{58128DAD-18DB-4553-96BF-9D71207E0BE5}"/>
              </a:ext>
            </a:extLst>
          </p:cNvPr>
          <p:cNvSpPr>
            <a:spLocks noGrp="1"/>
          </p:cNvSpPr>
          <p:nvPr>
            <p:ph type="body" sz="quarter" idx="13"/>
          </p:nvPr>
        </p:nvSpPr>
        <p:spPr/>
        <p:txBody>
          <a:bodyPr/>
          <a:lstStyle/>
          <a:p>
            <a:r>
              <a:rPr lang="en-US" dirty="0"/>
              <a:t>PAG Entities</a:t>
            </a:r>
          </a:p>
        </p:txBody>
      </p:sp>
      <p:sp>
        <p:nvSpPr>
          <p:cNvPr id="4" name="Text Placeholder 3">
            <a:extLst>
              <a:ext uri="{FF2B5EF4-FFF2-40B4-BE49-F238E27FC236}">
                <a16:creationId xmlns:a16="http://schemas.microsoft.com/office/drawing/2014/main" id="{8162367F-714C-4F1C-A45E-42F438A85AFF}"/>
              </a:ext>
            </a:extLst>
          </p:cNvPr>
          <p:cNvSpPr>
            <a:spLocks noGrp="1"/>
          </p:cNvSpPr>
          <p:nvPr>
            <p:ph type="body" sz="quarter" idx="14"/>
          </p:nvPr>
        </p:nvSpPr>
        <p:spPr>
          <a:xfrm>
            <a:off x="457200" y="1105988"/>
            <a:ext cx="8230298" cy="3886200"/>
          </a:xfrm>
        </p:spPr>
        <p:txBody>
          <a:bodyPr/>
          <a:lstStyle/>
          <a:p>
            <a:pPr marL="457200" indent="-457200">
              <a:buFont typeface="Arial" panose="020B0604020202020204" pitchFamily="34" charset="0"/>
              <a:buChar char="•"/>
            </a:pPr>
            <a:r>
              <a:rPr lang="en-US" dirty="0"/>
              <a:t>Transmission Owners – Liberty</a:t>
            </a:r>
          </a:p>
          <a:p>
            <a:pPr marL="457200" indent="-457200">
              <a:buFont typeface="Arial" panose="020B0604020202020204" pitchFamily="34" charset="0"/>
              <a:buChar char="•"/>
            </a:pPr>
            <a:r>
              <a:rPr lang="en-US" dirty="0"/>
              <a:t>Customers – TBD</a:t>
            </a:r>
          </a:p>
          <a:p>
            <a:pPr marL="457200" indent="-457200">
              <a:buFont typeface="Arial" panose="020B0604020202020204" pitchFamily="34" charset="0"/>
              <a:buChar char="•"/>
            </a:pPr>
            <a:r>
              <a:rPr lang="en-US" dirty="0"/>
              <a:t>Generators – TBD</a:t>
            </a:r>
          </a:p>
          <a:p>
            <a:pPr marL="457200" indent="-457200">
              <a:buFont typeface="Arial" panose="020B0604020202020204" pitchFamily="34" charset="0"/>
              <a:buChar char="•"/>
            </a:pPr>
            <a:r>
              <a:rPr lang="en-US" dirty="0"/>
              <a:t>Suppliers – TBD</a:t>
            </a:r>
          </a:p>
          <a:p>
            <a:pPr marL="457200" indent="-457200">
              <a:buFont typeface="Arial" panose="020B0604020202020204" pitchFamily="34" charset="0"/>
              <a:buChar char="•"/>
            </a:pPr>
            <a:r>
              <a:rPr lang="en-US" dirty="0"/>
              <a:t>Neighboring Trans. Providers &amp; Control Areas - NBP</a:t>
            </a:r>
          </a:p>
          <a:p>
            <a:pPr marL="457200" indent="-457200">
              <a:buFont typeface="Arial" panose="020B0604020202020204" pitchFamily="34" charset="0"/>
              <a:buChar char="•"/>
            </a:pPr>
            <a:r>
              <a:rPr lang="en-US" dirty="0"/>
              <a:t>Regulatory Agencies – MPUC</a:t>
            </a:r>
          </a:p>
          <a:p>
            <a:pPr marL="457200" indent="-457200">
              <a:buFont typeface="Arial" panose="020B0604020202020204" pitchFamily="34" charset="0"/>
              <a:buChar char="•"/>
            </a:pPr>
            <a:r>
              <a:rPr lang="en-US" dirty="0"/>
              <a:t>Public Advocates – OPA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Governor’s Energy Office – GEO  </a:t>
            </a:r>
          </a:p>
          <a:p>
            <a:pPr marL="914400" lvl="1" indent="-457200">
              <a:buFont typeface="Arial" panose="020B0604020202020204" pitchFamily="34" charset="0"/>
              <a:buChar char="•"/>
            </a:pPr>
            <a:r>
              <a:rPr lang="en-US" dirty="0"/>
              <a:t>LD 1959</a:t>
            </a:r>
          </a:p>
        </p:txBody>
      </p:sp>
    </p:spTree>
    <p:extLst>
      <p:ext uri="{BB962C8B-B14F-4D97-AF65-F5344CB8AC3E}">
        <p14:creationId xmlns:p14="http://schemas.microsoft.com/office/powerpoint/2010/main" val="1681304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3DCC5-BC7D-435A-BB34-ABEE0A02F45E}"/>
              </a:ext>
            </a:extLst>
          </p:cNvPr>
          <p:cNvSpPr>
            <a:spLocks noGrp="1"/>
          </p:cNvSpPr>
          <p:nvPr>
            <p:ph type="sldNum" sz="quarter" idx="12"/>
          </p:nvPr>
        </p:nvSpPr>
        <p:spPr/>
        <p:txBody>
          <a:bodyPr/>
          <a:lstStyle/>
          <a:p>
            <a:fld id="{B17A58B2-8EF5-264A-B77A-78993C51096A}" type="slidenum">
              <a:rPr lang="en-US" smtClean="0"/>
              <a:pPr/>
              <a:t>47</a:t>
            </a:fld>
            <a:endParaRPr lang="en-US"/>
          </a:p>
        </p:txBody>
      </p:sp>
      <p:sp>
        <p:nvSpPr>
          <p:cNvPr id="3" name="Text Placeholder 2">
            <a:extLst>
              <a:ext uri="{FF2B5EF4-FFF2-40B4-BE49-F238E27FC236}">
                <a16:creationId xmlns:a16="http://schemas.microsoft.com/office/drawing/2014/main" id="{F7925660-D75A-4D34-9014-783593952455}"/>
              </a:ext>
            </a:extLst>
          </p:cNvPr>
          <p:cNvSpPr>
            <a:spLocks noGrp="1"/>
          </p:cNvSpPr>
          <p:nvPr>
            <p:ph type="body" sz="quarter" idx="13"/>
          </p:nvPr>
        </p:nvSpPr>
        <p:spPr/>
        <p:txBody>
          <a:bodyPr/>
          <a:lstStyle/>
          <a:p>
            <a:r>
              <a:rPr lang="en-US" dirty="0"/>
              <a:t>Tariff Language</a:t>
            </a:r>
          </a:p>
        </p:txBody>
      </p:sp>
      <p:sp>
        <p:nvSpPr>
          <p:cNvPr id="4" name="Text Placeholder 3">
            <a:extLst>
              <a:ext uri="{FF2B5EF4-FFF2-40B4-BE49-F238E27FC236}">
                <a16:creationId xmlns:a16="http://schemas.microsoft.com/office/drawing/2014/main" id="{F03AF2AD-F96C-4F7A-8509-19FB45665FBA}"/>
              </a:ext>
            </a:extLst>
          </p:cNvPr>
          <p:cNvSpPr>
            <a:spLocks noGrp="1"/>
          </p:cNvSpPr>
          <p:nvPr>
            <p:ph type="body" sz="quarter" idx="14"/>
          </p:nvPr>
        </p:nvSpPr>
        <p:spPr>
          <a:xfrm>
            <a:off x="457200" y="1234629"/>
            <a:ext cx="8230298" cy="3886200"/>
          </a:xfrm>
        </p:spPr>
        <p:txBody>
          <a:bodyPr/>
          <a:lstStyle/>
          <a:p>
            <a:r>
              <a:rPr lang="en-US" i="1" dirty="0"/>
              <a:t>5.3 Discussion of Assumptions. Members of the Planning Advisory Group shall have the opportunity to question and discuss principal assumptions used in the planning process. The process shall be through meetings of the Planning Advisory Group. Such meetings, if appropriate, may be held via email or other solicitation of written comments. </a:t>
            </a:r>
          </a:p>
          <a:p>
            <a:endParaRPr lang="en-US" dirty="0"/>
          </a:p>
          <a:p>
            <a:r>
              <a:rPr lang="en-US" dirty="0"/>
              <a:t>Biggest controversies generally stem from assumptions used to conduct the study</a:t>
            </a:r>
          </a:p>
          <a:p>
            <a:endParaRPr lang="en-US" dirty="0"/>
          </a:p>
        </p:txBody>
      </p:sp>
    </p:spTree>
    <p:extLst>
      <p:ext uri="{BB962C8B-B14F-4D97-AF65-F5344CB8AC3E}">
        <p14:creationId xmlns:p14="http://schemas.microsoft.com/office/powerpoint/2010/main" val="4084508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2538DF-56F7-4FD9-89D9-67B4C3AC836E}"/>
              </a:ext>
            </a:extLst>
          </p:cNvPr>
          <p:cNvSpPr>
            <a:spLocks noGrp="1"/>
          </p:cNvSpPr>
          <p:nvPr>
            <p:ph type="sldNum" sz="quarter" idx="12"/>
          </p:nvPr>
        </p:nvSpPr>
        <p:spPr/>
        <p:txBody>
          <a:bodyPr/>
          <a:lstStyle/>
          <a:p>
            <a:fld id="{B17A58B2-8EF5-264A-B77A-78993C51096A}" type="slidenum">
              <a:rPr lang="en-US" smtClean="0"/>
              <a:pPr/>
              <a:t>48</a:t>
            </a:fld>
            <a:endParaRPr lang="en-US"/>
          </a:p>
        </p:txBody>
      </p:sp>
      <p:sp>
        <p:nvSpPr>
          <p:cNvPr id="3" name="Text Placeholder 2">
            <a:extLst>
              <a:ext uri="{FF2B5EF4-FFF2-40B4-BE49-F238E27FC236}">
                <a16:creationId xmlns:a16="http://schemas.microsoft.com/office/drawing/2014/main" id="{E5140EC3-E1B2-483D-8706-FE3AA1273AA6}"/>
              </a:ext>
            </a:extLst>
          </p:cNvPr>
          <p:cNvSpPr>
            <a:spLocks noGrp="1"/>
          </p:cNvSpPr>
          <p:nvPr>
            <p:ph type="body" sz="quarter" idx="13"/>
          </p:nvPr>
        </p:nvSpPr>
        <p:spPr/>
        <p:txBody>
          <a:bodyPr/>
          <a:lstStyle/>
          <a:p>
            <a:r>
              <a:rPr lang="en-US" dirty="0"/>
              <a:t>Assumptions:  Hourly/Seasonal Impacts	</a:t>
            </a:r>
          </a:p>
        </p:txBody>
      </p:sp>
      <p:sp>
        <p:nvSpPr>
          <p:cNvPr id="4" name="Text Placeholder 3">
            <a:extLst>
              <a:ext uri="{FF2B5EF4-FFF2-40B4-BE49-F238E27FC236}">
                <a16:creationId xmlns:a16="http://schemas.microsoft.com/office/drawing/2014/main" id="{ABB0642E-AFDB-4291-AA6C-1D84CBC790B3}"/>
              </a:ext>
            </a:extLst>
          </p:cNvPr>
          <p:cNvSpPr>
            <a:spLocks noGrp="1"/>
          </p:cNvSpPr>
          <p:nvPr>
            <p:ph type="body" sz="quarter" idx="14"/>
          </p:nvPr>
        </p:nvSpPr>
        <p:spPr/>
        <p:txBody>
          <a:bodyPr/>
          <a:lstStyle/>
          <a:p>
            <a:pPr marL="457200" indent="-457200">
              <a:buFont typeface="Arial" panose="020B0604020202020204" pitchFamily="34" charset="0"/>
              <a:buChar char="•"/>
            </a:pPr>
            <a:r>
              <a:rPr lang="en-US" dirty="0"/>
              <a:t>Load/growth forecasts</a:t>
            </a:r>
          </a:p>
          <a:p>
            <a:pPr marL="457200" indent="-457200">
              <a:buFont typeface="Arial" panose="020B0604020202020204" pitchFamily="34" charset="0"/>
              <a:buChar char="•"/>
            </a:pPr>
            <a:r>
              <a:rPr lang="en-US" dirty="0"/>
              <a:t>Generation/energy/DER forecasts </a:t>
            </a:r>
          </a:p>
          <a:p>
            <a:pPr marL="914400" lvl="1" indent="-457200">
              <a:buFont typeface="Arial" panose="020B0604020202020204" pitchFamily="34" charset="0"/>
              <a:buChar char="•"/>
            </a:pPr>
            <a:r>
              <a:rPr lang="en-US" sz="2800" dirty="0"/>
              <a:t>June 21</a:t>
            </a:r>
            <a:r>
              <a:rPr lang="en-US" sz="2800" baseline="30000" dirty="0"/>
              <a:t>st</a:t>
            </a:r>
            <a:r>
              <a:rPr lang="en-US" sz="2800" dirty="0"/>
              <a:t> is very different than December 21</a:t>
            </a:r>
            <a:r>
              <a:rPr lang="en-US" sz="2800" baseline="30000" dirty="0"/>
              <a:t>st</a:t>
            </a:r>
            <a:endParaRPr lang="en-US" sz="2800" dirty="0"/>
          </a:p>
          <a:p>
            <a:pPr marL="457200" indent="-457200">
              <a:buFont typeface="Arial" panose="020B0604020202020204" pitchFamily="34" charset="0"/>
              <a:buChar char="•"/>
            </a:pPr>
            <a:r>
              <a:rPr lang="en-US" dirty="0"/>
              <a:t>“8760” Analysis</a:t>
            </a:r>
          </a:p>
          <a:p>
            <a:pPr marL="457200" indent="-457200">
              <a:buFont typeface="Arial" panose="020B0604020202020204" pitchFamily="34" charset="0"/>
              <a:buChar char="•"/>
            </a:pPr>
            <a:r>
              <a:rPr lang="en-US" dirty="0"/>
              <a:t>Impact of droughts?</a:t>
            </a:r>
          </a:p>
          <a:p>
            <a:pPr marL="457200" indent="-457200">
              <a:buFont typeface="Arial" panose="020B0604020202020204" pitchFamily="34" charset="0"/>
              <a:buChar char="•"/>
            </a:pPr>
            <a:r>
              <a:rPr lang="en-US" dirty="0"/>
              <a:t>Days without sun?</a:t>
            </a:r>
          </a:p>
          <a:p>
            <a:pPr marL="457200" indent="-457200">
              <a:buFont typeface="Arial" panose="020B0604020202020204" pitchFamily="34" charset="0"/>
              <a:buChar char="•"/>
            </a:pPr>
            <a:r>
              <a:rPr lang="en-US" dirty="0"/>
              <a:t>Days without wind?</a:t>
            </a:r>
          </a:p>
        </p:txBody>
      </p:sp>
    </p:spTree>
    <p:extLst>
      <p:ext uri="{BB962C8B-B14F-4D97-AF65-F5344CB8AC3E}">
        <p14:creationId xmlns:p14="http://schemas.microsoft.com/office/powerpoint/2010/main" val="226375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4D5E6E-AB52-8D42-AAEE-9449C55EDD7A}"/>
              </a:ext>
            </a:extLst>
          </p:cNvPr>
          <p:cNvSpPr>
            <a:spLocks noGrp="1"/>
          </p:cNvSpPr>
          <p:nvPr>
            <p:ph type="body" sz="quarter" idx="13"/>
          </p:nvPr>
        </p:nvSpPr>
        <p:spPr/>
        <p:txBody>
          <a:bodyPr/>
          <a:lstStyle/>
          <a:p>
            <a:r>
              <a:rPr lang="en-US" dirty="0"/>
              <a:t>Transmission Planning Collaboration</a:t>
            </a:r>
          </a:p>
        </p:txBody>
      </p:sp>
      <p:sp>
        <p:nvSpPr>
          <p:cNvPr id="3" name="Text Placeholder 2">
            <a:extLst>
              <a:ext uri="{FF2B5EF4-FFF2-40B4-BE49-F238E27FC236}">
                <a16:creationId xmlns:a16="http://schemas.microsoft.com/office/drawing/2014/main" id="{27DEA76F-13D0-1445-9A2F-450FD30F71BC}"/>
              </a:ext>
            </a:extLst>
          </p:cNvPr>
          <p:cNvSpPr>
            <a:spLocks noGrp="1"/>
          </p:cNvSpPr>
          <p:nvPr>
            <p:ph type="body" sz="quarter" idx="14"/>
          </p:nvPr>
        </p:nvSpPr>
        <p:spPr/>
        <p:txBody>
          <a:bodyPr/>
          <a:lstStyle/>
          <a:p>
            <a:pPr marL="450850" lvl="1" indent="-276225">
              <a:spcBef>
                <a:spcPct val="20000"/>
              </a:spcBef>
              <a:buClr>
                <a:srgbClr val="005FAA"/>
              </a:buClr>
              <a:buFont typeface="Wingdings" charset="2"/>
              <a:buChar char="§"/>
            </a:pPr>
            <a:r>
              <a:rPr lang="en-US" dirty="0">
                <a:solidFill>
                  <a:prstClr val="black"/>
                </a:solidFill>
                <a:cs typeface="Arial"/>
              </a:rPr>
              <a:t>Adjusted based on customer feedback</a:t>
            </a:r>
          </a:p>
          <a:p>
            <a:pPr marL="174625" lvl="1">
              <a:spcBef>
                <a:spcPct val="20000"/>
              </a:spcBef>
              <a:buClr>
                <a:srgbClr val="005FAA"/>
              </a:buClr>
            </a:pPr>
            <a:endParaRPr lang="en-US" dirty="0">
              <a:solidFill>
                <a:prstClr val="black"/>
              </a:solidFill>
              <a:cs typeface="Arial"/>
            </a:endParaRPr>
          </a:p>
          <a:p>
            <a:pPr marL="450850" lvl="1" indent="-276225">
              <a:spcBef>
                <a:spcPct val="20000"/>
              </a:spcBef>
              <a:buClr>
                <a:srgbClr val="005FAA"/>
              </a:buClr>
              <a:buFont typeface="Wingdings" charset="2"/>
              <a:buChar char="§"/>
            </a:pPr>
            <a:r>
              <a:rPr lang="en-US" dirty="0">
                <a:solidFill>
                  <a:prstClr val="black"/>
                </a:solidFill>
                <a:cs typeface="Arial"/>
              </a:rPr>
              <a:t>Intent:  spread out remaining required MPD rebuild plan over 15-20 years (total rebuild program will span nearly 30 years)</a:t>
            </a:r>
          </a:p>
          <a:p>
            <a:pPr marL="174625" lvl="1">
              <a:spcBef>
                <a:spcPct val="20000"/>
              </a:spcBef>
              <a:buClr>
                <a:srgbClr val="005FAA"/>
              </a:buClr>
            </a:pPr>
            <a:endParaRPr lang="en-US" dirty="0">
              <a:solidFill>
                <a:prstClr val="black"/>
              </a:solidFill>
              <a:cs typeface="Arial"/>
            </a:endParaRPr>
          </a:p>
          <a:p>
            <a:pPr marL="450850" lvl="1" indent="-276225">
              <a:spcBef>
                <a:spcPct val="20000"/>
              </a:spcBef>
              <a:buClr>
                <a:srgbClr val="005FAA"/>
              </a:buClr>
              <a:buFont typeface="Wingdings" charset="2"/>
              <a:buChar char="§"/>
            </a:pPr>
            <a:r>
              <a:rPr lang="en-US" dirty="0">
                <a:solidFill>
                  <a:prstClr val="black"/>
                </a:solidFill>
                <a:cs typeface="Arial"/>
              </a:rPr>
              <a:t>Final plan subject to enhanced inspection findings (drone, resistograph, climbing, ultrasonic, thermal)</a:t>
            </a:r>
          </a:p>
          <a:p>
            <a:pPr marL="450850" lvl="1" indent="-276225">
              <a:spcBef>
                <a:spcPct val="20000"/>
              </a:spcBef>
              <a:buClr>
                <a:srgbClr val="005FAA"/>
              </a:buClr>
              <a:buFont typeface="Wingdings" charset="2"/>
              <a:buChar char="§"/>
            </a:pPr>
            <a:endParaRPr lang="en-US" dirty="0">
              <a:solidFill>
                <a:prstClr val="black"/>
              </a:solidFill>
              <a:cs typeface="Arial"/>
            </a:endParaRPr>
          </a:p>
          <a:p>
            <a:pPr marL="450850" lvl="1" indent="-276225">
              <a:spcBef>
                <a:spcPct val="20000"/>
              </a:spcBef>
              <a:buClr>
                <a:srgbClr val="005FAA"/>
              </a:buClr>
              <a:buFont typeface="Wingdings" charset="2"/>
              <a:buChar char="§"/>
            </a:pPr>
            <a:r>
              <a:rPr lang="en-US" dirty="0">
                <a:solidFill>
                  <a:prstClr val="black"/>
                </a:solidFill>
                <a:cs typeface="Arial"/>
              </a:rPr>
              <a:t>Line and targeted line segment rebuilds will be necessary</a:t>
            </a:r>
          </a:p>
          <a:p>
            <a:endParaRPr lang="en-US" dirty="0"/>
          </a:p>
        </p:txBody>
      </p:sp>
      <p:sp>
        <p:nvSpPr>
          <p:cNvPr id="4" name="Slide Number Placeholder 3">
            <a:extLst>
              <a:ext uri="{FF2B5EF4-FFF2-40B4-BE49-F238E27FC236}">
                <a16:creationId xmlns:a16="http://schemas.microsoft.com/office/drawing/2014/main" id="{94ADAB8E-7C0D-EC47-81BF-914B24551B27}"/>
              </a:ext>
            </a:extLst>
          </p:cNvPr>
          <p:cNvSpPr>
            <a:spLocks noGrp="1"/>
          </p:cNvSpPr>
          <p:nvPr>
            <p:ph type="sldNum" sz="quarter" idx="12"/>
          </p:nvPr>
        </p:nvSpPr>
        <p:spPr/>
        <p:txBody>
          <a:bodyPr/>
          <a:lstStyle/>
          <a:p>
            <a:fld id="{B17A58B2-8EF5-264A-B77A-78993C51096A}" type="slidenum">
              <a:rPr lang="en-US" smtClean="0"/>
              <a:pPr/>
              <a:t>4</a:t>
            </a:fld>
            <a:endParaRPr lang="en-US"/>
          </a:p>
        </p:txBody>
      </p:sp>
    </p:spTree>
    <p:extLst>
      <p:ext uri="{BB962C8B-B14F-4D97-AF65-F5344CB8AC3E}">
        <p14:creationId xmlns:p14="http://schemas.microsoft.com/office/powerpoint/2010/main" val="3021390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757B6F-4667-4CBC-A76E-DFE04D1AEA1F}"/>
              </a:ext>
            </a:extLst>
          </p:cNvPr>
          <p:cNvSpPr>
            <a:spLocks noGrp="1"/>
          </p:cNvSpPr>
          <p:nvPr>
            <p:ph type="sldNum" sz="quarter" idx="12"/>
          </p:nvPr>
        </p:nvSpPr>
        <p:spPr/>
        <p:txBody>
          <a:bodyPr/>
          <a:lstStyle/>
          <a:p>
            <a:fld id="{B17A58B2-8EF5-264A-B77A-78993C51096A}" type="slidenum">
              <a:rPr lang="en-US" smtClean="0"/>
              <a:pPr/>
              <a:t>49</a:t>
            </a:fld>
            <a:endParaRPr lang="en-US"/>
          </a:p>
        </p:txBody>
      </p:sp>
      <p:sp>
        <p:nvSpPr>
          <p:cNvPr id="3" name="Text Placeholder 2">
            <a:extLst>
              <a:ext uri="{FF2B5EF4-FFF2-40B4-BE49-F238E27FC236}">
                <a16:creationId xmlns:a16="http://schemas.microsoft.com/office/drawing/2014/main" id="{0D977E9C-95F9-444B-B83B-8CB41F18F689}"/>
              </a:ext>
            </a:extLst>
          </p:cNvPr>
          <p:cNvSpPr>
            <a:spLocks noGrp="1"/>
          </p:cNvSpPr>
          <p:nvPr>
            <p:ph type="body" sz="quarter" idx="13"/>
          </p:nvPr>
        </p:nvSpPr>
        <p:spPr/>
        <p:txBody>
          <a:bodyPr/>
          <a:lstStyle/>
          <a:p>
            <a:r>
              <a:rPr lang="en-US" dirty="0"/>
              <a:t>PAG Feedback </a:t>
            </a:r>
          </a:p>
        </p:txBody>
      </p:sp>
      <p:sp>
        <p:nvSpPr>
          <p:cNvPr id="4" name="Text Placeholder 3">
            <a:extLst>
              <a:ext uri="{FF2B5EF4-FFF2-40B4-BE49-F238E27FC236}">
                <a16:creationId xmlns:a16="http://schemas.microsoft.com/office/drawing/2014/main" id="{0D1EC8C8-BAFC-46CF-9381-69BECDFF8712}"/>
              </a:ext>
            </a:extLst>
          </p:cNvPr>
          <p:cNvSpPr>
            <a:spLocks noGrp="1"/>
          </p:cNvSpPr>
          <p:nvPr>
            <p:ph type="body" sz="quarter" idx="14"/>
          </p:nvPr>
        </p:nvSpPr>
        <p:spPr>
          <a:xfrm>
            <a:off x="457200" y="1294264"/>
            <a:ext cx="8230298" cy="3886200"/>
          </a:xfrm>
        </p:spPr>
        <p:txBody>
          <a:bodyPr/>
          <a:lstStyle/>
          <a:p>
            <a:pPr marL="457200" indent="-457200">
              <a:buFont typeface="Arial" panose="020B0604020202020204" pitchFamily="34" charset="0"/>
              <a:buChar char="•"/>
            </a:pPr>
            <a:r>
              <a:rPr lang="en-US" dirty="0"/>
              <a:t>Transmission enhancements and expansions</a:t>
            </a:r>
          </a:p>
          <a:p>
            <a:pPr marL="457200" indent="-457200">
              <a:buFont typeface="Arial" panose="020B0604020202020204" pitchFamily="34" charset="0"/>
              <a:buChar char="•"/>
            </a:pPr>
            <a:r>
              <a:rPr lang="en-US" dirty="0"/>
              <a:t>Distribution requirements</a:t>
            </a:r>
          </a:p>
          <a:p>
            <a:pPr marL="457200" indent="-457200">
              <a:buFont typeface="Arial" panose="020B0604020202020204" pitchFamily="34" charset="0"/>
              <a:buChar char="•"/>
            </a:pPr>
            <a:r>
              <a:rPr lang="en-US" dirty="0"/>
              <a:t>Storage requirements</a:t>
            </a:r>
          </a:p>
          <a:p>
            <a:pPr marL="457200" indent="-457200">
              <a:buFont typeface="Arial" panose="020B0604020202020204" pitchFamily="34" charset="0"/>
              <a:buChar char="•"/>
            </a:pPr>
            <a:r>
              <a:rPr lang="en-US" dirty="0"/>
              <a:t>Voltage controls/Reactive Power support</a:t>
            </a:r>
          </a:p>
          <a:p>
            <a:pPr marL="457200" indent="-457200">
              <a:buFont typeface="Arial" panose="020B0604020202020204" pitchFamily="34" charset="0"/>
              <a:buChar char="•"/>
            </a:pPr>
            <a:r>
              <a:rPr lang="en-US" dirty="0"/>
              <a:t>Demand Response</a:t>
            </a:r>
          </a:p>
          <a:p>
            <a:pPr marL="457200" indent="-457200">
              <a:buFont typeface="Arial" panose="020B0604020202020204" pitchFamily="34" charset="0"/>
              <a:buChar char="•"/>
            </a:pPr>
            <a:r>
              <a:rPr lang="en-US" dirty="0"/>
              <a:t>Public Policy Requirements</a:t>
            </a:r>
          </a:p>
          <a:p>
            <a:pPr marL="457200" indent="-457200">
              <a:buFont typeface="Arial" panose="020B0604020202020204" pitchFamily="34" charset="0"/>
              <a:buChar char="•"/>
            </a:pPr>
            <a:r>
              <a:rPr lang="en-US" dirty="0"/>
              <a:t>Cost/rate impacts</a:t>
            </a:r>
          </a:p>
        </p:txBody>
      </p:sp>
    </p:spTree>
    <p:extLst>
      <p:ext uri="{BB962C8B-B14F-4D97-AF65-F5344CB8AC3E}">
        <p14:creationId xmlns:p14="http://schemas.microsoft.com/office/powerpoint/2010/main" val="2445742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3BA1E4-8081-49BF-B50D-ED399265F24A}"/>
              </a:ext>
            </a:extLst>
          </p:cNvPr>
          <p:cNvSpPr>
            <a:spLocks noGrp="1"/>
          </p:cNvSpPr>
          <p:nvPr>
            <p:ph type="sldNum" sz="quarter" idx="12"/>
          </p:nvPr>
        </p:nvSpPr>
        <p:spPr/>
        <p:txBody>
          <a:bodyPr/>
          <a:lstStyle/>
          <a:p>
            <a:fld id="{B17A58B2-8EF5-264A-B77A-78993C51096A}" type="slidenum">
              <a:rPr lang="en-US" smtClean="0"/>
              <a:pPr/>
              <a:t>50</a:t>
            </a:fld>
            <a:endParaRPr lang="en-US"/>
          </a:p>
        </p:txBody>
      </p:sp>
      <p:sp>
        <p:nvSpPr>
          <p:cNvPr id="3" name="Text Placeholder 2">
            <a:extLst>
              <a:ext uri="{FF2B5EF4-FFF2-40B4-BE49-F238E27FC236}">
                <a16:creationId xmlns:a16="http://schemas.microsoft.com/office/drawing/2014/main" id="{195CE4AA-7BE3-4D7C-B91D-8C87F9BF1E26}"/>
              </a:ext>
            </a:extLst>
          </p:cNvPr>
          <p:cNvSpPr>
            <a:spLocks noGrp="1"/>
          </p:cNvSpPr>
          <p:nvPr>
            <p:ph type="body" sz="quarter" idx="13"/>
          </p:nvPr>
        </p:nvSpPr>
        <p:spPr/>
        <p:txBody>
          <a:bodyPr/>
          <a:lstStyle/>
          <a:p>
            <a:r>
              <a:rPr lang="en-US" dirty="0"/>
              <a:t>Study/Modeling</a:t>
            </a:r>
          </a:p>
        </p:txBody>
      </p:sp>
      <p:sp>
        <p:nvSpPr>
          <p:cNvPr id="4" name="Text Placeholder 3">
            <a:extLst>
              <a:ext uri="{FF2B5EF4-FFF2-40B4-BE49-F238E27FC236}">
                <a16:creationId xmlns:a16="http://schemas.microsoft.com/office/drawing/2014/main" id="{1FADADFA-072B-4511-BAB0-4FC0D1B8DDAA}"/>
              </a:ext>
            </a:extLst>
          </p:cNvPr>
          <p:cNvSpPr>
            <a:spLocks noGrp="1"/>
          </p:cNvSpPr>
          <p:nvPr>
            <p:ph type="body" sz="quarter" idx="14"/>
          </p:nvPr>
        </p:nvSpPr>
        <p:spPr>
          <a:xfrm>
            <a:off x="457200" y="1272209"/>
            <a:ext cx="8230298" cy="4681330"/>
          </a:xfrm>
        </p:spPr>
        <p:txBody>
          <a:bodyPr/>
          <a:lstStyle/>
          <a:p>
            <a:pPr marL="457200" indent="-457200">
              <a:buFont typeface="Arial" panose="020B0604020202020204" pitchFamily="34" charset="0"/>
              <a:buChar char="•"/>
            </a:pPr>
            <a:r>
              <a:rPr lang="en-US" dirty="0"/>
              <a:t>Thermal analyses</a:t>
            </a:r>
          </a:p>
          <a:p>
            <a:pPr marL="457200" indent="-457200">
              <a:buFont typeface="Arial" panose="020B0604020202020204" pitchFamily="34" charset="0"/>
              <a:buChar char="•"/>
            </a:pPr>
            <a:r>
              <a:rPr lang="en-US" dirty="0"/>
              <a:t>Voltage analyses</a:t>
            </a:r>
          </a:p>
          <a:p>
            <a:pPr marL="457200" indent="-457200">
              <a:buFont typeface="Arial" panose="020B0604020202020204" pitchFamily="34" charset="0"/>
              <a:buChar char="•"/>
            </a:pPr>
            <a:r>
              <a:rPr lang="en-US" dirty="0"/>
              <a:t>Stability analyses</a:t>
            </a:r>
          </a:p>
          <a:p>
            <a:pPr marL="457200" indent="-457200">
              <a:buFont typeface="Arial" panose="020B0604020202020204" pitchFamily="34" charset="0"/>
              <a:buChar char="•"/>
            </a:pPr>
            <a:r>
              <a:rPr lang="en-US" dirty="0"/>
              <a:t>Time Series analysis</a:t>
            </a:r>
          </a:p>
          <a:p>
            <a:pPr marL="457200" indent="-457200">
              <a:buFont typeface="Arial" panose="020B0604020202020204" pitchFamily="34" charset="0"/>
              <a:buChar char="•"/>
            </a:pPr>
            <a:r>
              <a:rPr lang="en-US" dirty="0"/>
              <a:t>These system performance models will be run with and without potential reinforcement options to determine impact on system reliability</a:t>
            </a:r>
          </a:p>
          <a:p>
            <a:pPr marL="457200" indent="-457200">
              <a:buFont typeface="Arial" panose="020B0604020202020204" pitchFamily="34" charset="0"/>
              <a:buChar char="•"/>
            </a:pPr>
            <a:r>
              <a:rPr lang="en-US" dirty="0"/>
              <a:t>Expect hundreds of scenarios will be run</a:t>
            </a:r>
          </a:p>
          <a:p>
            <a:pPr marL="457200" indent="-457200">
              <a:buFont typeface="Arial" panose="020B0604020202020204" pitchFamily="34" charset="0"/>
              <a:buChar char="•"/>
            </a:pPr>
            <a:r>
              <a:rPr lang="en-US" dirty="0"/>
              <a:t>Expect to build a combined Transmission &amp; Distribution system model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532688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DBC2D0-9B92-4D3B-A223-553115F63CB7}"/>
              </a:ext>
            </a:extLst>
          </p:cNvPr>
          <p:cNvSpPr>
            <a:spLocks noGrp="1"/>
          </p:cNvSpPr>
          <p:nvPr>
            <p:ph type="sldNum" sz="quarter" idx="12"/>
          </p:nvPr>
        </p:nvSpPr>
        <p:spPr/>
        <p:txBody>
          <a:bodyPr/>
          <a:lstStyle/>
          <a:p>
            <a:fld id="{B17A58B2-8EF5-264A-B77A-78993C51096A}" type="slidenum">
              <a:rPr lang="en-US" smtClean="0"/>
              <a:pPr/>
              <a:t>51</a:t>
            </a:fld>
            <a:endParaRPr lang="en-US"/>
          </a:p>
        </p:txBody>
      </p:sp>
      <p:sp>
        <p:nvSpPr>
          <p:cNvPr id="3" name="Text Placeholder 2">
            <a:extLst>
              <a:ext uri="{FF2B5EF4-FFF2-40B4-BE49-F238E27FC236}">
                <a16:creationId xmlns:a16="http://schemas.microsoft.com/office/drawing/2014/main" id="{6E6AE1B2-3F23-4D67-98D0-C5E540DB0813}"/>
              </a:ext>
            </a:extLst>
          </p:cNvPr>
          <p:cNvSpPr>
            <a:spLocks noGrp="1"/>
          </p:cNvSpPr>
          <p:nvPr>
            <p:ph type="body" sz="quarter" idx="13"/>
          </p:nvPr>
        </p:nvSpPr>
        <p:spPr/>
        <p:txBody>
          <a:bodyPr/>
          <a:lstStyle/>
          <a:p>
            <a:r>
              <a:rPr lang="en-US" dirty="0"/>
              <a:t>Inertia and Grid Forming vs. Grid Following</a:t>
            </a:r>
          </a:p>
        </p:txBody>
      </p:sp>
      <p:pic>
        <p:nvPicPr>
          <p:cNvPr id="5" name="Picture 4">
            <a:extLst>
              <a:ext uri="{FF2B5EF4-FFF2-40B4-BE49-F238E27FC236}">
                <a16:creationId xmlns:a16="http://schemas.microsoft.com/office/drawing/2014/main" id="{073FB2DE-D8BC-4BD9-8EBE-0E320BBF46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52537" y="1081087"/>
            <a:ext cx="6638925" cy="4695825"/>
          </a:xfrm>
          <a:prstGeom prst="rect">
            <a:avLst/>
          </a:prstGeom>
          <a:noFill/>
          <a:ln>
            <a:noFill/>
          </a:ln>
        </p:spPr>
      </p:pic>
    </p:spTree>
    <p:extLst>
      <p:ext uri="{BB962C8B-B14F-4D97-AF65-F5344CB8AC3E}">
        <p14:creationId xmlns:p14="http://schemas.microsoft.com/office/powerpoint/2010/main" val="174316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B0D651-A7A0-44A4-865D-3B9C23F54D2D}"/>
              </a:ext>
            </a:extLst>
          </p:cNvPr>
          <p:cNvSpPr>
            <a:spLocks noGrp="1"/>
          </p:cNvSpPr>
          <p:nvPr>
            <p:ph type="sldNum" sz="quarter" idx="12"/>
          </p:nvPr>
        </p:nvSpPr>
        <p:spPr/>
        <p:txBody>
          <a:bodyPr/>
          <a:lstStyle/>
          <a:p>
            <a:fld id="{B17A58B2-8EF5-264A-B77A-78993C51096A}" type="slidenum">
              <a:rPr lang="en-US" smtClean="0"/>
              <a:pPr/>
              <a:t>5</a:t>
            </a:fld>
            <a:endParaRPr lang="en-US"/>
          </a:p>
        </p:txBody>
      </p:sp>
      <p:sp>
        <p:nvSpPr>
          <p:cNvPr id="3" name="Text Placeholder 2">
            <a:extLst>
              <a:ext uri="{FF2B5EF4-FFF2-40B4-BE49-F238E27FC236}">
                <a16:creationId xmlns:a16="http://schemas.microsoft.com/office/drawing/2014/main" id="{12B7B847-056F-4376-BC43-211DA7D7DE41}"/>
              </a:ext>
            </a:extLst>
          </p:cNvPr>
          <p:cNvSpPr>
            <a:spLocks noGrp="1"/>
          </p:cNvSpPr>
          <p:nvPr>
            <p:ph type="body" sz="quarter" idx="13"/>
          </p:nvPr>
        </p:nvSpPr>
        <p:spPr>
          <a:xfrm>
            <a:off x="456851" y="351771"/>
            <a:ext cx="8230298" cy="574049"/>
          </a:xfrm>
        </p:spPr>
        <p:txBody>
          <a:bodyPr/>
          <a:lstStyle/>
          <a:p>
            <a:r>
              <a:rPr lang="en-US" dirty="0"/>
              <a:t>Chapter 330 Plans &amp; Adjustments</a:t>
            </a:r>
          </a:p>
        </p:txBody>
      </p:sp>
      <p:pic>
        <p:nvPicPr>
          <p:cNvPr id="6" name="Picture 5">
            <a:extLst>
              <a:ext uri="{FF2B5EF4-FFF2-40B4-BE49-F238E27FC236}">
                <a16:creationId xmlns:a16="http://schemas.microsoft.com/office/drawing/2014/main" id="{2EDDB3D4-C308-4DBD-9601-70E02BA85584}"/>
              </a:ext>
            </a:extLst>
          </p:cNvPr>
          <p:cNvPicPr>
            <a:picLocks noChangeAspect="1"/>
          </p:cNvPicPr>
          <p:nvPr/>
        </p:nvPicPr>
        <p:blipFill>
          <a:blip r:embed="rId2"/>
          <a:stretch>
            <a:fillRect/>
          </a:stretch>
        </p:blipFill>
        <p:spPr>
          <a:xfrm>
            <a:off x="334533" y="994704"/>
            <a:ext cx="8467180" cy="4397428"/>
          </a:xfrm>
          <a:prstGeom prst="rect">
            <a:avLst/>
          </a:prstGeom>
        </p:spPr>
      </p:pic>
    </p:spTree>
    <p:extLst>
      <p:ext uri="{BB962C8B-B14F-4D97-AF65-F5344CB8AC3E}">
        <p14:creationId xmlns:p14="http://schemas.microsoft.com/office/powerpoint/2010/main" val="183196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323E8E-BB76-4C42-B49C-E40455C9ACF8}"/>
              </a:ext>
            </a:extLst>
          </p:cNvPr>
          <p:cNvSpPr>
            <a:spLocks noGrp="1"/>
          </p:cNvSpPr>
          <p:nvPr>
            <p:ph type="sldNum" sz="quarter" idx="12"/>
          </p:nvPr>
        </p:nvSpPr>
        <p:spPr/>
        <p:txBody>
          <a:bodyPr/>
          <a:lstStyle/>
          <a:p>
            <a:fld id="{B17A58B2-8EF5-264A-B77A-78993C51096A}" type="slidenum">
              <a:rPr lang="en-US" smtClean="0"/>
              <a:pPr/>
              <a:t>6</a:t>
            </a:fld>
            <a:endParaRPr lang="en-US"/>
          </a:p>
        </p:txBody>
      </p:sp>
      <p:sp>
        <p:nvSpPr>
          <p:cNvPr id="3" name="Text Placeholder 2">
            <a:extLst>
              <a:ext uri="{FF2B5EF4-FFF2-40B4-BE49-F238E27FC236}">
                <a16:creationId xmlns:a16="http://schemas.microsoft.com/office/drawing/2014/main" id="{494573D9-A07C-E64A-BA18-513C1B01CA61}"/>
              </a:ext>
            </a:extLst>
          </p:cNvPr>
          <p:cNvSpPr>
            <a:spLocks noGrp="1"/>
          </p:cNvSpPr>
          <p:nvPr>
            <p:ph type="body" sz="quarter" idx="13"/>
          </p:nvPr>
        </p:nvSpPr>
        <p:spPr/>
        <p:txBody>
          <a:bodyPr/>
          <a:lstStyle/>
          <a:p>
            <a:r>
              <a:rPr lang="en-US" dirty="0"/>
              <a:t>2021 Project Work Completed</a:t>
            </a:r>
          </a:p>
        </p:txBody>
      </p:sp>
      <p:sp>
        <p:nvSpPr>
          <p:cNvPr id="6" name="Rectangle 5">
            <a:extLst>
              <a:ext uri="{FF2B5EF4-FFF2-40B4-BE49-F238E27FC236}">
                <a16:creationId xmlns:a16="http://schemas.microsoft.com/office/drawing/2014/main" id="{A6FF6938-BD45-45CB-A9B8-679ABC2181B7}"/>
              </a:ext>
            </a:extLst>
          </p:cNvPr>
          <p:cNvSpPr/>
          <p:nvPr/>
        </p:nvSpPr>
        <p:spPr>
          <a:xfrm>
            <a:off x="834501" y="1260629"/>
            <a:ext cx="7448365" cy="3970318"/>
          </a:xfrm>
          <a:prstGeom prst="rect">
            <a:avLst/>
          </a:prstGeom>
        </p:spPr>
        <p:txBody>
          <a:bodyPr wrap="square">
            <a:spAutoFit/>
          </a:bodyPr>
          <a:lstStyle/>
          <a:p>
            <a:pPr marL="285750" indent="-285750">
              <a:buFont typeface="Arial" panose="020B0604020202020204" pitchFamily="34" charset="0"/>
              <a:buChar char="•"/>
            </a:pPr>
            <a:r>
              <a:rPr lang="en-US" sz="2800" dirty="0"/>
              <a:t>Line 1176 Phase 2:  Structures 42 to Border 	</a:t>
            </a:r>
          </a:p>
          <a:p>
            <a:pPr lvl="2"/>
            <a:r>
              <a:rPr lang="en-US" sz="2800" dirty="0"/>
              <a:t>(Border – Ladner Rd. to 1A – Easton)</a:t>
            </a:r>
          </a:p>
          <a:p>
            <a:pPr lvl="2"/>
            <a:endParaRPr lang="en-US" sz="2800" dirty="0"/>
          </a:p>
          <a:p>
            <a:pPr marL="285750" indent="-285750">
              <a:buFont typeface="Arial" panose="020B0604020202020204" pitchFamily="34" charset="0"/>
              <a:buChar char="•"/>
            </a:pPr>
            <a:r>
              <a:rPr lang="en-US" sz="2800" dirty="0"/>
              <a:t>Line 1176 Phase 3:  Structures 3 to 41</a:t>
            </a:r>
          </a:p>
          <a:p>
            <a:pPr lvl="2"/>
            <a:r>
              <a:rPr lang="en-US" sz="2800" dirty="0"/>
              <a:t>(Easton to </a:t>
            </a:r>
            <a:r>
              <a:rPr lang="en-US" sz="2800" dirty="0" err="1"/>
              <a:t>Flos</a:t>
            </a:r>
            <a:r>
              <a:rPr lang="en-US" sz="2800" dirty="0"/>
              <a:t> Inn, Presque Isle)</a:t>
            </a:r>
          </a:p>
          <a:p>
            <a:r>
              <a:rPr lang="en-US" sz="2800" dirty="0"/>
              <a:t> </a:t>
            </a:r>
          </a:p>
          <a:p>
            <a:pPr marL="285750" indent="-285750">
              <a:buFont typeface="Arial" panose="020B0604020202020204" pitchFamily="34" charset="0"/>
              <a:buChar char="•"/>
            </a:pPr>
            <a:r>
              <a:rPr lang="en-US" sz="2800" dirty="0"/>
              <a:t>Line 6930 Dow to Maysville Siding Roads </a:t>
            </a:r>
          </a:p>
          <a:p>
            <a:r>
              <a:rPr lang="en-US" sz="2800" dirty="0"/>
              <a:t>		(Caribou – west bank of river;</a:t>
            </a:r>
          </a:p>
          <a:p>
            <a:r>
              <a:rPr lang="en-US" sz="2800" dirty="0"/>
              <a:t>           construction more than 3/4 complete)</a:t>
            </a:r>
            <a:endParaRPr lang="en-US" sz="2400" dirty="0"/>
          </a:p>
        </p:txBody>
      </p:sp>
    </p:spTree>
    <p:extLst>
      <p:ext uri="{BB962C8B-B14F-4D97-AF65-F5344CB8AC3E}">
        <p14:creationId xmlns:p14="http://schemas.microsoft.com/office/powerpoint/2010/main" val="331482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9594A7-06D2-4901-9431-9332264CC59C}"/>
              </a:ext>
            </a:extLst>
          </p:cNvPr>
          <p:cNvSpPr>
            <a:spLocks noGrp="1"/>
          </p:cNvSpPr>
          <p:nvPr>
            <p:ph type="sldNum" sz="quarter" idx="12"/>
          </p:nvPr>
        </p:nvSpPr>
        <p:spPr/>
        <p:txBody>
          <a:bodyPr/>
          <a:lstStyle/>
          <a:p>
            <a:fld id="{B17A58B2-8EF5-264A-B77A-78993C51096A}" type="slidenum">
              <a:rPr lang="en-US" smtClean="0"/>
              <a:pPr/>
              <a:t>7</a:t>
            </a:fld>
            <a:endParaRPr lang="en-US"/>
          </a:p>
        </p:txBody>
      </p:sp>
      <p:sp>
        <p:nvSpPr>
          <p:cNvPr id="3" name="Text Placeholder 2">
            <a:extLst>
              <a:ext uri="{FF2B5EF4-FFF2-40B4-BE49-F238E27FC236}">
                <a16:creationId xmlns:a16="http://schemas.microsoft.com/office/drawing/2014/main" id="{7886D262-F345-4FBD-82E8-8AD8354FEB9D}"/>
              </a:ext>
            </a:extLst>
          </p:cNvPr>
          <p:cNvSpPr>
            <a:spLocks noGrp="1"/>
          </p:cNvSpPr>
          <p:nvPr>
            <p:ph type="body" sz="quarter" idx="13"/>
          </p:nvPr>
        </p:nvSpPr>
        <p:spPr/>
        <p:txBody>
          <a:bodyPr/>
          <a:lstStyle/>
          <a:p>
            <a:r>
              <a:rPr lang="en-US" dirty="0"/>
              <a:t>Line 1176 </a:t>
            </a:r>
            <a:r>
              <a:rPr lang="en-US" u="sng" dirty="0"/>
              <a:t>Pre</a:t>
            </a:r>
            <a:r>
              <a:rPr lang="en-US" dirty="0"/>
              <a:t>-Rebuild Condition</a:t>
            </a:r>
          </a:p>
        </p:txBody>
      </p:sp>
      <p:pic>
        <p:nvPicPr>
          <p:cNvPr id="5" name="Picture 2" descr="P:\Work\Transmission\Line Maintenance\NOR TLines\Line 1176\UAV Inspection Pictures\STR 97 (5).JPG">
            <a:extLst>
              <a:ext uri="{FF2B5EF4-FFF2-40B4-BE49-F238E27FC236}">
                <a16:creationId xmlns:a16="http://schemas.microsoft.com/office/drawing/2014/main" id="{D48837F3-825A-4A31-9742-627167F424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24744"/>
            <a:ext cx="8172400" cy="4596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EA7138-72DF-49C4-B764-BADF532DF88D}"/>
              </a:ext>
            </a:extLst>
          </p:cNvPr>
          <p:cNvPicPr>
            <a:picLocks noChangeAspect="1"/>
          </p:cNvPicPr>
          <p:nvPr/>
        </p:nvPicPr>
        <p:blipFill>
          <a:blip r:embed="rId3"/>
          <a:stretch>
            <a:fillRect/>
          </a:stretch>
        </p:blipFill>
        <p:spPr>
          <a:xfrm>
            <a:off x="5084463" y="3883969"/>
            <a:ext cx="3371380" cy="1597290"/>
          </a:xfrm>
          <a:prstGeom prst="rect">
            <a:avLst/>
          </a:prstGeom>
        </p:spPr>
      </p:pic>
    </p:spTree>
    <p:extLst>
      <p:ext uri="{BB962C8B-B14F-4D97-AF65-F5344CB8AC3E}">
        <p14:creationId xmlns:p14="http://schemas.microsoft.com/office/powerpoint/2010/main" val="37131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C71E6-9CC3-4E85-8DEC-6F43B86DA189}"/>
              </a:ext>
            </a:extLst>
          </p:cNvPr>
          <p:cNvSpPr>
            <a:spLocks noGrp="1"/>
          </p:cNvSpPr>
          <p:nvPr>
            <p:ph type="sldNum" sz="quarter" idx="12"/>
          </p:nvPr>
        </p:nvSpPr>
        <p:spPr/>
        <p:txBody>
          <a:bodyPr/>
          <a:lstStyle/>
          <a:p>
            <a:fld id="{B17A58B2-8EF5-264A-B77A-78993C51096A}" type="slidenum">
              <a:rPr lang="en-US" smtClean="0"/>
              <a:pPr/>
              <a:t>8</a:t>
            </a:fld>
            <a:endParaRPr lang="en-US"/>
          </a:p>
        </p:txBody>
      </p:sp>
      <p:sp>
        <p:nvSpPr>
          <p:cNvPr id="3" name="Text Placeholder 2">
            <a:extLst>
              <a:ext uri="{FF2B5EF4-FFF2-40B4-BE49-F238E27FC236}">
                <a16:creationId xmlns:a16="http://schemas.microsoft.com/office/drawing/2014/main" id="{3CA21E7C-CCC9-4C32-8F16-67A6D3F37BA6}"/>
              </a:ext>
            </a:extLst>
          </p:cNvPr>
          <p:cNvSpPr>
            <a:spLocks noGrp="1"/>
          </p:cNvSpPr>
          <p:nvPr>
            <p:ph type="body" sz="quarter" idx="13"/>
          </p:nvPr>
        </p:nvSpPr>
        <p:spPr/>
        <p:txBody>
          <a:bodyPr/>
          <a:lstStyle/>
          <a:p>
            <a:r>
              <a:rPr lang="en-US" dirty="0"/>
              <a:t>Line 1176 Post Rebuild</a:t>
            </a:r>
          </a:p>
        </p:txBody>
      </p:sp>
      <p:pic>
        <p:nvPicPr>
          <p:cNvPr id="6" name="Picture 5">
            <a:extLst>
              <a:ext uri="{FF2B5EF4-FFF2-40B4-BE49-F238E27FC236}">
                <a16:creationId xmlns:a16="http://schemas.microsoft.com/office/drawing/2014/main" id="{BAD3C2D8-902E-445B-9C27-0CFFEBD99CF9}"/>
              </a:ext>
            </a:extLst>
          </p:cNvPr>
          <p:cNvPicPr>
            <a:picLocks noChangeAspect="1"/>
          </p:cNvPicPr>
          <p:nvPr/>
        </p:nvPicPr>
        <p:blipFill>
          <a:blip r:embed="rId2"/>
          <a:stretch>
            <a:fillRect/>
          </a:stretch>
        </p:blipFill>
        <p:spPr>
          <a:xfrm>
            <a:off x="457200" y="1105988"/>
            <a:ext cx="6623568" cy="4964874"/>
          </a:xfrm>
          <a:prstGeom prst="rect">
            <a:avLst/>
          </a:prstGeom>
        </p:spPr>
      </p:pic>
      <p:sp>
        <p:nvSpPr>
          <p:cNvPr id="7" name="TextBox 6">
            <a:extLst>
              <a:ext uri="{FF2B5EF4-FFF2-40B4-BE49-F238E27FC236}">
                <a16:creationId xmlns:a16="http://schemas.microsoft.com/office/drawing/2014/main" id="{ACC46D21-2994-48F8-BE69-B332BEA566DE}"/>
              </a:ext>
            </a:extLst>
          </p:cNvPr>
          <p:cNvSpPr txBox="1"/>
          <p:nvPr/>
        </p:nvSpPr>
        <p:spPr>
          <a:xfrm>
            <a:off x="7202079" y="1105988"/>
            <a:ext cx="1800520" cy="3970318"/>
          </a:xfrm>
          <a:prstGeom prst="rect">
            <a:avLst/>
          </a:prstGeom>
          <a:noFill/>
        </p:spPr>
        <p:txBody>
          <a:bodyPr wrap="square" rtlCol="0">
            <a:spAutoFit/>
          </a:bodyPr>
          <a:lstStyle/>
          <a:p>
            <a:r>
              <a:rPr lang="en-US" b="1" dirty="0"/>
              <a:t>Structure rebuilt with an in-line switch for sectionalizing, ROW widened, lightning protection installed.</a:t>
            </a:r>
          </a:p>
          <a:p>
            <a:endParaRPr lang="en-US" b="1" dirty="0"/>
          </a:p>
          <a:p>
            <a:r>
              <a:rPr lang="en-US" b="1" dirty="0"/>
              <a:t>Notice the fir tree that fell from outside of the cleared ROW with no affect</a:t>
            </a:r>
          </a:p>
        </p:txBody>
      </p:sp>
    </p:spTree>
    <p:extLst>
      <p:ext uri="{BB962C8B-B14F-4D97-AF65-F5344CB8AC3E}">
        <p14:creationId xmlns:p14="http://schemas.microsoft.com/office/powerpoint/2010/main" val="4916781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_rels/item4.xml.rels>&#65279;<?xml version="1.0" encoding="utf-8"?><Relationships xmlns="http://schemas.openxmlformats.org/package/2006/relationships"><Relationship Type="http://schemas.openxmlformats.org/officeDocument/2006/relationships/customXmlProps" Target="/customXml/itemProps4.xml" Id="rId1" /></Relationships>
</file>

<file path=customXml/item1.xml><?xml version="1.0" encoding="utf-8"?>
<ct:contentTypeSchema xmlns:ct="http://schemas.microsoft.com/office/2006/metadata/contentType" xmlns:ma="http://schemas.microsoft.com/office/2006/metadata/properties/metaAttributes" ct:_="" ma:_="" ma:contentTypeName="Emera Intranet Document" ma:contentTypeID="0x01010016F6274DD9ADB241AE7912570345863C00A73F240562CB5D45BACEAC97234C648B" ma:contentTypeVersion="43" ma:contentTypeDescription="" ma:contentTypeScope="" ma:versionID="0739a94a9c88827a09118860a30f0125">
  <xsd:schema xmlns:xsd="http://www.w3.org/2001/XMLSchema" xmlns:xs="http://www.w3.org/2001/XMLSchema" xmlns:p="http://schemas.microsoft.com/office/2006/metadata/properties" xmlns:ns2="4a93ed51-61e7-4550-9478-4315b737f8b9" xmlns:ns4="http://schemas.microsoft.com/sharepoint/v4" xmlns:ns5="8f6cb106-6c63-4419-8e49-69deabac3dc9" targetNamespace="http://schemas.microsoft.com/office/2006/metadata/properties" ma:root="true" ma:fieldsID="426446eef0b99cd3ced3a4cd60e70b9f" ns2:_="" ns4:_="" ns5:_="">
    <xsd:import namespace="4a93ed51-61e7-4550-9478-4315b737f8b9"/>
    <xsd:import namespace="http://schemas.microsoft.com/sharepoint/v4"/>
    <xsd:import namespace="8f6cb106-6c63-4419-8e49-69deabac3dc9"/>
    <xsd:element name="properties">
      <xsd:complexType>
        <xsd:sequence>
          <xsd:element name="documentManagement">
            <xsd:complexType>
              <xsd:all>
                <xsd:element ref="ns2:EM_Subsidiary" minOccurs="0"/>
                <xsd:element ref="ns2:EM_DocumentType"/>
                <xsd:element ref="ns2:EM_Location"/>
                <xsd:element ref="ns2:EM_Unit"/>
                <xsd:element ref="ns2:Email_x0020_To" minOccurs="0"/>
                <xsd:element ref="ns2:Email_x0020_CC" minOccurs="0"/>
                <xsd:element ref="ns2:Email_x0020_Subject" minOccurs="0"/>
                <xsd:element ref="ns2:Email_x0020_Categories" minOccurs="0"/>
                <xsd:element ref="ns2:Email_x0020_Importance" minOccurs="0"/>
                <xsd:element ref="ns2:Email_x0020_Conversation_x0020_Index" minOccurs="0"/>
                <xsd:element ref="ns2:Email_x0020_Conversation_x0020_Topic" minOccurs="0"/>
                <xsd:element ref="ns2:Email_x0020_In_x0020_Reply_x0020_To" minOccurs="0"/>
                <xsd:element ref="ns2:Original_x0020_Subject" minOccurs="0"/>
                <xsd:element ref="ns2:References" minOccurs="0"/>
                <xsd:element ref="ns2:Mail_x0020_Preview_x0020_Data" minOccurs="0"/>
                <xsd:element ref="ns2:Email_x0020_Message_x0020_Class" minOccurs="0"/>
                <xsd:element ref="ns2:Email_x0020_Attachments" minOccurs="0"/>
                <xsd:element ref="ns2:Email_x0020_From" minOccurs="0"/>
                <xsd:element ref="ns2:TaxKeywordTaxHTField" minOccurs="0"/>
                <xsd:element ref="ns2:TaxCatchAll" minOccurs="0"/>
                <xsd:element ref="ns2:TaxCatchAllLabel" minOccurs="0"/>
                <xsd:element ref="ns2:GroupingTaxHTField0" minOccurs="0"/>
                <xsd:element ref="ns2:TopicTaxHTField0" minOccurs="0"/>
                <xsd:element ref="ns2:HeadingTaxHTField0" minOccurs="0"/>
                <xsd:element ref="ns2:YearTaxHTField0" minOccurs="0"/>
                <xsd:element ref="ns2:_dlc_DocId" minOccurs="0"/>
                <xsd:element ref="ns2:_dlc_DocIdUrl" minOccurs="0"/>
                <xsd:element ref="ns2:_dlc_DocIdPersistId" minOccurs="0"/>
                <xsd:element ref="ns2:Email_x0020_ID" minOccurs="0"/>
                <xsd:element ref="ns2:Email_x0020_Date" minOccurs="0"/>
                <xsd:element ref="ns2:SharedWithUsers" minOccurs="0"/>
                <xsd:element ref="ns4:IconOverlay" minOccurs="0"/>
                <xsd:element ref="ns5:nh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3ed51-61e7-4550-9478-4315b737f8b9" elementFormDefault="qualified">
    <xsd:import namespace="http://schemas.microsoft.com/office/2006/documentManagement/types"/>
    <xsd:import namespace="http://schemas.microsoft.com/office/infopath/2007/PartnerControls"/>
    <xsd:element name="EM_Subsidiary" ma:index="3" nillable="true" ma:displayName="Emera Subsidiary" ma:default="Versant Power" ma:internalName="EM_Subsidiary" ma:readOnly="false" ma:requiredMultiChoice="true">
      <xsd:complexType>
        <xsd:complexContent>
          <xsd:extension base="dms:MultiChoice">
            <xsd:sequence>
              <xsd:element name="Value" maxOccurs="unbounded" minOccurs="0" nillable="true">
                <xsd:simpleType>
                  <xsd:restriction base="dms:Choice">
                    <xsd:enumeration value="All"/>
                    <xsd:enumeration value="Versant Power"/>
                    <xsd:enumeration value="ENMAX"/>
                  </xsd:restriction>
                </xsd:simpleType>
              </xsd:element>
            </xsd:sequence>
          </xsd:extension>
        </xsd:complexContent>
      </xsd:complexType>
    </xsd:element>
    <xsd:element name="EM_DocumentType" ma:index="4" ma:displayName="Document Type" ma:format="Dropdown" ma:internalName="EM_DocumentType" ma:readOnly="false">
      <xsd:simpleType>
        <xsd:restriction base="dms:Choice">
          <xsd:enumeration value="News – Corporate"/>
          <xsd:enumeration value="News – Announcement"/>
          <xsd:enumeration value="News – Employee"/>
          <xsd:enumeration value="Our People – Profile"/>
          <xsd:enumeration value="Media Release"/>
          <xsd:enumeration value="Event"/>
          <xsd:enumeration value="Policy"/>
          <xsd:enumeration value="Procedure"/>
          <xsd:enumeration value="Form"/>
          <xsd:enumeration value="General"/>
          <xsd:enumeration value="Media summary"/>
          <xsd:enumeration value="Manual"/>
          <xsd:enumeration value="Minutes"/>
          <xsd:enumeration value="Newsletter"/>
          <xsd:enumeration value="Schedule"/>
          <xsd:enumeration value="Statistics"/>
        </xsd:restriction>
      </xsd:simpleType>
    </xsd:element>
    <xsd:element name="EM_Location" ma:index="5" ma:displayName="Emera Location" ma:format="Dropdown" ma:internalName="EM_Location" ma:readOnly="false">
      <xsd:simpleType>
        <xsd:restriction base="dms:Choice">
          <xsd:enumeration value="All"/>
          <xsd:enumeration value="Maine"/>
          <xsd:enumeration value="Calgary"/>
        </xsd:restriction>
      </xsd:simpleType>
    </xsd:element>
    <xsd:element name="EM_Unit" ma:index="6" ma:displayName="Business Unit" ma:format="Dropdown" ma:internalName="EM_Unit" ma:readOnly="false">
      <xsd:simpleType>
        <xsd:restriction base="dms:Choice">
          <xsd:enumeration value="Billing"/>
          <xsd:enumeration value="Business Development"/>
          <xsd:enumeration value="Capital Planning"/>
          <xsd:enumeration value="Client Services"/>
          <xsd:enumeration value="Communications"/>
          <xsd:enumeration value="Community"/>
          <xsd:enumeration value="Corporate"/>
          <xsd:enumeration value="Customer Service"/>
          <xsd:enumeration value="Employee Council"/>
          <xsd:enumeration value="Employee Services"/>
          <xsd:enumeration value="Engineering"/>
          <xsd:enumeration value="Environment"/>
          <xsd:enumeration value="Facilities"/>
          <xsd:enumeration value="Finance"/>
          <xsd:enumeration value="Fleet"/>
          <xsd:enumeration value="General Counsel"/>
          <xsd:enumeration value="GM Finance"/>
          <xsd:enumeration value="GM Regulatory Affairs"/>
          <xsd:enumeration value="Health and Wellness"/>
          <xsd:enumeration value="HR"/>
          <xsd:enumeration value="Insurance"/>
          <xsd:enumeration value="Internal Audit"/>
          <xsd:enumeration value="IT"/>
          <xsd:enumeration value="Legal"/>
          <xsd:enumeration value="Line &amp; Meter Ops"/>
          <xsd:enumeration value="Meter Services"/>
          <xsd:enumeration value="Payroll"/>
          <xsd:enumeration value="Performance"/>
          <xsd:enumeration value="Planning"/>
          <xsd:enumeration value="Procurement"/>
          <xsd:enumeration value="Projects"/>
          <xsd:enumeration value="Power"/>
          <xsd:enumeration value="Records"/>
          <xsd:enumeration value="Regulatory"/>
          <xsd:enumeration value="Regulatory Affairs"/>
          <xsd:enumeration value="Reliability"/>
          <xsd:enumeration value="Renewable Energy"/>
          <xsd:enumeration value="Revenue"/>
          <xsd:enumeration value="Risk Management"/>
          <xsd:enumeration value="Safety"/>
          <xsd:enumeration value="Schedule and Logistics"/>
          <xsd:enumeration value="Strategic Planning"/>
          <xsd:enumeration value="Strategic Services"/>
          <xsd:enumeration value="Supply Chain and Real Estate"/>
          <xsd:enumeration value="Sustainability"/>
          <xsd:enumeration value="System Operations"/>
          <xsd:enumeration value="Technical &amp; Construction"/>
          <xsd:enumeration value="Training"/>
          <xsd:enumeration value="Union"/>
          <xsd:enumeration value="Warehouse"/>
        </xsd:restriction>
      </xsd:simpleType>
    </xsd:element>
    <xsd:element name="Email_x0020_To" ma:index="11" nillable="true" ma:displayName="Email To" ma:hidden="true" ma:internalName="Email_x0020_To" ma:readOnly="false">
      <xsd:simpleType>
        <xsd:restriction base="dms:Note"/>
      </xsd:simpleType>
    </xsd:element>
    <xsd:element name="Email_x0020_CC" ma:index="12" nillable="true" ma:displayName="Email CC" ma:hidden="true" ma:internalName="Email_x0020_CC" ma:readOnly="false">
      <xsd:simpleType>
        <xsd:restriction base="dms:Note"/>
      </xsd:simpleType>
    </xsd:element>
    <xsd:element name="Email_x0020_Subject" ma:index="13" nillable="true" ma:displayName="Email Subject" ma:hidden="true" ma:internalName="Email_x0020_Subject" ma:readOnly="false">
      <xsd:simpleType>
        <xsd:restriction base="dms:Text">
          <xsd:maxLength value="255"/>
        </xsd:restriction>
      </xsd:simpleType>
    </xsd:element>
    <xsd:element name="Email_x0020_Categories" ma:index="14" nillable="true" ma:displayName="Email Categories" ma:hidden="true" ma:internalName="Email_x0020_Categories" ma:readOnly="false">
      <xsd:simpleType>
        <xsd:restriction base="dms:Note"/>
      </xsd:simpleType>
    </xsd:element>
    <xsd:element name="Email_x0020_Importance" ma:index="15" nillable="true" ma:displayName="Email Importance" ma:hidden="true" ma:internalName="Email_x0020_Importance" ma:readOnly="false">
      <xsd:simpleType>
        <xsd:restriction base="dms:Text">
          <xsd:maxLength value="255"/>
        </xsd:restriction>
      </xsd:simpleType>
    </xsd:element>
    <xsd:element name="Email_x0020_Conversation_x0020_Index" ma:index="16" nillable="true" ma:displayName="Email Conversation Index" ma:hidden="true" ma:internalName="Email_x0020_Conversation_x0020_Index" ma:readOnly="false">
      <xsd:simpleType>
        <xsd:restriction base="dms:Text">
          <xsd:maxLength value="255"/>
        </xsd:restriction>
      </xsd:simpleType>
    </xsd:element>
    <xsd:element name="Email_x0020_Conversation_x0020_Topic" ma:index="17" nillable="true" ma:displayName="Email Conversation Topic" ma:hidden="true" ma:internalName="Email_x0020_Conversation_x0020_Topic" ma:readOnly="false">
      <xsd:simpleType>
        <xsd:restriction base="dms:Text">
          <xsd:maxLength value="255"/>
        </xsd:restriction>
      </xsd:simpleType>
    </xsd:element>
    <xsd:element name="Email_x0020_In_x0020_Reply_x0020_To" ma:index="18" nillable="true" ma:displayName="Email In Reply To" ma:hidden="true" ma:internalName="Email_x0020_In_x0020_Reply_x0020_To" ma:readOnly="false">
      <xsd:simpleType>
        <xsd:restriction base="dms:Text">
          <xsd:maxLength value="255"/>
        </xsd:restriction>
      </xsd:simpleType>
    </xsd:element>
    <xsd:element name="Original_x0020_Subject" ma:index="19" nillable="true" ma:displayName="Original Subject" ma:hidden="true" ma:internalName="Original_x0020_Subject" ma:readOnly="false">
      <xsd:simpleType>
        <xsd:restriction base="dms:Text">
          <xsd:maxLength value="255"/>
        </xsd:restriction>
      </xsd:simpleType>
    </xsd:element>
    <xsd:element name="References" ma:index="20" nillable="true" ma:displayName="References" ma:hidden="true" ma:internalName="References" ma:readOnly="false">
      <xsd:simpleType>
        <xsd:restriction base="dms:Text">
          <xsd:maxLength value="255"/>
        </xsd:restriction>
      </xsd:simpleType>
    </xsd:element>
    <xsd:element name="Mail_x0020_Preview_x0020_Data" ma:index="21" nillable="true" ma:displayName="Mail Preview Data" ma:hidden="true" ma:internalName="Mail_x0020_Preview_x0020_Data" ma:readOnly="false">
      <xsd:simpleType>
        <xsd:restriction base="dms:Note"/>
      </xsd:simpleType>
    </xsd:element>
    <xsd:element name="Email_x0020_Message_x0020_Class" ma:index="22" nillable="true" ma:displayName="Email Message Class" ma:hidden="true" ma:internalName="Email_x0020_Message_x0020_Class" ma:readOnly="false">
      <xsd:simpleType>
        <xsd:restriction base="dms:Text">
          <xsd:maxLength value="255"/>
        </xsd:restriction>
      </xsd:simpleType>
    </xsd:element>
    <xsd:element name="Email_x0020_Attachments" ma:index="23" nillable="true" ma:displayName="Email Attachments" ma:default="0" ma:hidden="true" ma:internalName="Email_x0020_Attachments" ma:readOnly="false">
      <xsd:simpleType>
        <xsd:restriction base="dms:Boolean"/>
      </xsd:simpleType>
    </xsd:element>
    <xsd:element name="Email_x0020_From" ma:index="24" nillable="true" ma:displayName="Email From" ma:hidden="true" ma:internalName="Email_x0020_From" ma:readOnly="false">
      <xsd:simpleType>
        <xsd:restriction base="dms:Text">
          <xsd:maxLength value="255"/>
        </xsd:restriction>
      </xsd:simpleType>
    </xsd:element>
    <xsd:element name="TaxKeywordTaxHTField" ma:index="29" nillable="true"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30" nillable="true" ma:displayName="Taxonomy Catch All Column" ma:hidden="true" ma:list="{9d9e31ac-3785-4401-a2e4-d59d6d8f1384}" ma:internalName="TaxCatchAll" ma:readOnly="false" ma:showField="CatchAllData" ma:web="4a93ed51-61e7-4550-9478-4315b737f8b9">
      <xsd:complexType>
        <xsd:complexContent>
          <xsd:extension base="dms:MultiChoiceLookup">
            <xsd:sequence>
              <xsd:element name="Value" type="dms:Lookup" maxOccurs="unbounded" minOccurs="0" nillable="true"/>
            </xsd:sequence>
          </xsd:extension>
        </xsd:complexContent>
      </xsd:complexType>
    </xsd:element>
    <xsd:element name="TaxCatchAllLabel" ma:index="31" nillable="true" ma:displayName="Taxonomy Catch All Column1" ma:hidden="true" ma:list="{9d9e31ac-3785-4401-a2e4-d59d6d8f1384}" ma:internalName="TaxCatchAllLabel" ma:readOnly="true" ma:showField="CatchAllDataLabel" ma:web="4a93ed51-61e7-4550-9478-4315b737f8b9">
      <xsd:complexType>
        <xsd:complexContent>
          <xsd:extension base="dms:MultiChoiceLookup">
            <xsd:sequence>
              <xsd:element name="Value" type="dms:Lookup" maxOccurs="unbounded" minOccurs="0" nillable="true"/>
            </xsd:sequence>
          </xsd:extension>
        </xsd:complexContent>
      </xsd:complexType>
    </xsd:element>
    <xsd:element name="GroupingTaxHTField0" ma:index="33" nillable="true" ma:taxonomy="true" ma:internalName="GroupingTaxHTField0" ma:taxonomyFieldName="Grouping" ma:displayName="Grouping" ma:indexed="true" ma:readOnly="false" ma:fieldId="{21307479-857f-471b-b756-976275a963ca}" ma:sspId="2e7a4164-b43c-458d-9829-5021bf64ba60" ma:termSetId="f1bc0edd-19ae-44e0-9bf2-31487b99cfd1" ma:anchorId="00000000-0000-0000-0000-000000000000" ma:open="true" ma:isKeyword="false">
      <xsd:complexType>
        <xsd:sequence>
          <xsd:element ref="pc:Terms" minOccurs="0" maxOccurs="1"/>
        </xsd:sequence>
      </xsd:complexType>
    </xsd:element>
    <xsd:element name="TopicTaxHTField0" ma:index="34" nillable="true" ma:taxonomy="true" ma:internalName="TopicTaxHTField0" ma:taxonomyFieldName="Topic" ma:displayName="Topic" ma:indexed="true" ma:readOnly="false" ma:fieldId="{8c37ce7f-b920-400e-b62c-548305f4eb28}" ma:sspId="2e7a4164-b43c-458d-9829-5021bf64ba60" ma:termSetId="b496227f-45ab-4dec-9c04-d2140c617067" ma:anchorId="00000000-0000-0000-0000-000000000000" ma:open="true" ma:isKeyword="false">
      <xsd:complexType>
        <xsd:sequence>
          <xsd:element ref="pc:Terms" minOccurs="0" maxOccurs="1"/>
        </xsd:sequence>
      </xsd:complexType>
    </xsd:element>
    <xsd:element name="HeadingTaxHTField0" ma:index="35" nillable="true" ma:taxonomy="true" ma:internalName="HeadingTaxHTField0" ma:taxonomyFieldName="Heading" ma:displayName="Heading" ma:indexed="true" ma:readOnly="false" ma:fieldId="{ecea81b3-25be-4bf5-a675-948a83d1ace8}" ma:sspId="2e7a4164-b43c-458d-9829-5021bf64ba60" ma:termSetId="7a5b311c-0b7b-48e0-8ca7-27cb928ebfb3" ma:anchorId="00000000-0000-0000-0000-000000000000" ma:open="true" ma:isKeyword="false">
      <xsd:complexType>
        <xsd:sequence>
          <xsd:element ref="pc:Terms" minOccurs="0" maxOccurs="1"/>
        </xsd:sequence>
      </xsd:complexType>
    </xsd:element>
    <xsd:element name="YearTaxHTField0" ma:index="36" nillable="true" ma:taxonomy="true" ma:internalName="YearTaxHTField0" ma:taxonomyFieldName="Year" ma:displayName="Year" ma:readOnly="false" ma:default="1619;#2020|b6473799-6f28-468a-8e01-3011056e6cc0" ma:fieldId="{ca3bd1e9-b812-4cca-a451-39c39c33b102}" ma:sspId="2e7a4164-b43c-458d-9829-5021bf64ba60" ma:termSetId="d900a527-1b86-4943-ab41-bf60cc4e2652" ma:anchorId="00000000-0000-0000-0000-000000000000" ma:open="false" ma:isKeyword="false">
      <xsd:complexType>
        <xsd:sequence>
          <xsd:element ref="pc:Terms" minOccurs="0" maxOccurs="1"/>
        </xsd:sequence>
      </xsd:complexType>
    </xsd:element>
    <xsd:element name="_dlc_DocId" ma:index="37" nillable="true" ma:displayName="Document ID Value" ma:description="The value of the document ID assigned to this item." ma:internalName="_dlc_DocId" ma:readOnly="true">
      <xsd:simpleType>
        <xsd:restriction base="dms:Text"/>
      </xsd:simpleType>
    </xsd:element>
    <xsd:element name="_dlc_DocIdUrl" ma:index="3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9" nillable="true" ma:displayName="Persist ID" ma:description="Keep ID on add." ma:hidden="true" ma:internalName="_dlc_DocIdPersistId" ma:readOnly="false">
      <xsd:simpleType>
        <xsd:restriction base="dms:Boolean"/>
      </xsd:simpleType>
    </xsd:element>
    <xsd:element name="Email_x0020_ID" ma:index="42" nillable="true" ma:displayName="Email ID" ma:hidden="true" ma:internalName="Email_x0020_ID" ma:readOnly="false">
      <xsd:simpleType>
        <xsd:restriction base="dms:Text">
          <xsd:maxLength value="255"/>
        </xsd:restriction>
      </xsd:simpleType>
    </xsd:element>
    <xsd:element name="Email_x0020_Date" ma:index="43" nillable="true" ma:displayName="Email Date" ma:format="DateOnly" ma:hidden="true" ma:internalName="Email_x0020_Date" ma:readOnly="false">
      <xsd:simpleType>
        <xsd:restriction base="dms:DateTime"/>
      </xsd:simpleType>
    </xsd:element>
    <xsd:element name="SharedWithUsers" ma:index="4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6cb106-6c63-4419-8e49-69deabac3dc9" elementFormDefault="qualified">
    <xsd:import namespace="http://schemas.microsoft.com/office/2006/documentManagement/types"/>
    <xsd:import namespace="http://schemas.microsoft.com/office/infopath/2007/PartnerControls"/>
    <xsd:element name="nhng" ma:index="46" nillable="true" ma:displayName="Person or Group" ma:list="UserInfo" ma:internalName="nhn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M_Unit xmlns="4a93ed51-61e7-4550-9478-4315b737f8b9">Communications</EM_Unit>
    <Email_x0020_To xmlns="4a93ed51-61e7-4550-9478-4315b737f8b9" xsi:nil="true"/>
    <Email_x0020_Date xmlns="4a93ed51-61e7-4550-9478-4315b737f8b9" xsi:nil="true"/>
    <Email_x0020_Conversation_x0020_Index xmlns="4a93ed51-61e7-4550-9478-4315b737f8b9" xsi:nil="true"/>
    <Mail_x0020_Preview_x0020_Data xmlns="4a93ed51-61e7-4550-9478-4315b737f8b9" xsi:nil="true"/>
    <Email_x0020_Conversation_x0020_Topic xmlns="4a93ed51-61e7-4550-9478-4315b737f8b9" xsi:nil="true"/>
    <TaxKeywordTaxHTField xmlns="4a93ed51-61e7-4550-9478-4315b737f8b9">
      <Terms xmlns="http://schemas.microsoft.com/office/infopath/2007/PartnerControls">
        <TermInfo xmlns="http://schemas.microsoft.com/office/infopath/2007/PartnerControls">
          <TermName xmlns="http://schemas.microsoft.com/office/infopath/2007/PartnerControls">Logos</TermName>
          <TermId xmlns="http://schemas.microsoft.com/office/infopath/2007/PartnerControls">dd3fc5af-9939-4f99-9ad6-be1e7b9c0e1c</TermId>
        </TermInfo>
      </Terms>
    </TaxKeywordTaxHTField>
    <Email_x0020_Categories xmlns="4a93ed51-61e7-4550-9478-4315b737f8b9" xsi:nil="true"/>
    <Email_x0020_In_x0020_Reply_x0020_To xmlns="4a93ed51-61e7-4550-9478-4315b737f8b9" xsi:nil="true"/>
    <Original_x0020_Subject xmlns="4a93ed51-61e7-4550-9478-4315b737f8b9" xsi:nil="true"/>
    <Email_x0020_Importance xmlns="4a93ed51-61e7-4550-9478-4315b737f8b9" xsi:nil="true"/>
    <References xmlns="4a93ed51-61e7-4550-9478-4315b737f8b9" xsi:nil="true"/>
    <YearTaxHTField0 xmlns="4a93ed51-61e7-4550-9478-4315b737f8b9">
      <Terms xmlns="http://schemas.microsoft.com/office/infopath/2007/PartnerControls"/>
    </YearTaxHTField0>
    <Email_x0020_ID xmlns="4a93ed51-61e7-4550-9478-4315b737f8b9" xsi:nil="true"/>
    <TaxCatchAll xmlns="4a93ed51-61e7-4550-9478-4315b737f8b9">
      <Value>1615</Value>
    </TaxCatchAll>
    <GroupingTaxHTField0 xmlns="4a93ed51-61e7-4550-9478-4315b737f8b9">
      <Terms xmlns="http://schemas.microsoft.com/office/infopath/2007/PartnerControls"/>
    </GroupingTaxHTField0>
    <Email_x0020_Subject xmlns="4a93ed51-61e7-4550-9478-4315b737f8b9" xsi:nil="true"/>
    <EM_DocumentType xmlns="4a93ed51-61e7-4550-9478-4315b737f8b9">General</EM_DocumentType>
    <Email_x0020_Attachments xmlns="4a93ed51-61e7-4550-9478-4315b737f8b9">false</Email_x0020_Attachments>
    <EM_Subsidiary xmlns="4a93ed51-61e7-4550-9478-4315b737f8b9">
      <Value>Emera Maine</Value>
    </EM_Subsidiary>
    <Email_x0020_From xmlns="4a93ed51-61e7-4550-9478-4315b737f8b9" xsi:nil="true"/>
    <TopicTaxHTField0 xmlns="4a93ed51-61e7-4550-9478-4315b737f8b9">
      <Terms xmlns="http://schemas.microsoft.com/office/infopath/2007/PartnerControls"/>
    </TopicTaxHTField0>
    <HeadingTaxHTField0 xmlns="4a93ed51-61e7-4550-9478-4315b737f8b9">
      <Terms xmlns="http://schemas.microsoft.com/office/infopath/2007/PartnerControls"/>
    </HeadingTaxHTField0>
    <_dlc_DocIdPersistId xmlns="4a93ed51-61e7-4550-9478-4315b737f8b9" xsi:nil="true"/>
    <EM_Location xmlns="4a93ed51-61e7-4550-9478-4315b737f8b9">Maine</EM_Location>
    <Email_x0020_CC xmlns="4a93ed51-61e7-4550-9478-4315b737f8b9" xsi:nil="true"/>
    <Email_x0020_Message_x0020_Class xmlns="4a93ed51-61e7-4550-9478-4315b737f8b9" xsi:nil="true"/>
    <_dlc_DocId xmlns="4a93ed51-61e7-4550-9478-4315b737f8b9">Y3F3XE5PCFWZ-2032250172-672</_dlc_DocId>
    <_dlc_DocIdUrl xmlns="4a93ed51-61e7-4550-9478-4315b737f8b9">
      <Url>http://grid.versantpower.com/ob/em/_layouts/15/DocIdRedir.aspx?ID=Y3F3XE5PCFWZ-2032250172-672</Url>
      <Description>Y3F3XE5PCFWZ-2032250172-672</Description>
    </_dlc_DocIdUrl>
    <IconOverlay xmlns="http://schemas.microsoft.com/sharepoint/v4" xsi:nil="true"/>
    <nhng xmlns="8f6cb106-6c63-4419-8e49-69deabac3dc9">
      <UserInfo>
        <DisplayName/>
        <AccountId xsi:nil="true"/>
        <AccountType/>
      </UserInfo>
    </nhng>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158BE9F4-91CF-4EB0-9AF7-2D87C155F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93ed51-61e7-4550-9478-4315b737f8b9"/>
    <ds:schemaRef ds:uri="http://schemas.microsoft.com/sharepoint/v4"/>
    <ds:schemaRef ds:uri="8f6cb106-6c63-4419-8e49-69deabac3d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E06ED3-5E84-4184-82AB-2A6237A8CE0A}">
  <ds:schemaRefs>
    <ds:schemaRef ds:uri="http://purl.org/dc/elements/1.1/"/>
    <ds:schemaRef ds:uri="http://schemas.microsoft.com/sharepoint/v4"/>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 ds:uri="8f6cb106-6c63-4419-8e49-69deabac3dc9"/>
    <ds:schemaRef ds:uri="4a93ed51-61e7-4550-9478-4315b737f8b9"/>
    <ds:schemaRef ds:uri="http://schemas.microsoft.com/office/2006/metadata/properties"/>
  </ds:schemaRefs>
</ds:datastoreItem>
</file>

<file path=customXml/itemProps3.xml><?xml version="1.0" encoding="utf-8"?>
<ds:datastoreItem xmlns:ds="http://schemas.openxmlformats.org/officeDocument/2006/customXml" ds:itemID="{4F0B2988-12D6-4737-90AD-8531F93204C6}">
  <ds:schemaRefs>
    <ds:schemaRef ds:uri="http://schemas.microsoft.com/sharepoint/events"/>
  </ds:schemaRefs>
</ds:datastoreItem>
</file>

<file path=customXml/itemProps4.xml><?xml version="1.0" encoding="utf-8"?>
<ds:datastoreItem xmlns:ds="http://schemas.openxmlformats.org/officeDocument/2006/customXml" ds:itemID="{3D0E3512-5996-4721-818E-CA865E8756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2720</TotalTime>
  <Words>1263</Words>
  <Application>Microsoft Office PowerPoint</Application>
  <PresentationFormat>On-screen Show (4:3)</PresentationFormat>
  <Paragraphs>217</Paragraphs>
  <Slides>52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Museo Sans 900</vt:lpstr>
      <vt:lpstr>Museo Slab 300</vt:lpstr>
      <vt:lpstr>Wingdings</vt:lpstr>
      <vt:lpstr>Office Theme</vt:lpstr>
      <vt:lpstr>Planning Advisory Group Presentation – Chapter 330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Versant PowerPoint Presentation</dc:title>
  <dc:creator>Chris Laryea</dc:creator>
  <cp:keywords>Logos</cp:keywords>
  <cp:lastModifiedBy>NORMAN, DAVID</cp:lastModifiedBy>
  <cp:revision>89</cp:revision>
  <cp:lastPrinted>2019-11-25T18:02:52Z</cp:lastPrinted>
  <dcterms:created xsi:type="dcterms:W3CDTF">2019-11-25T15:12:34Z</dcterms:created>
  <dcterms:modified xsi:type="dcterms:W3CDTF">2022-06-28T01:33:47Z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0x01010016F6274DD9ADB241AE7912570345863C00A73F240562CB5D45BACEAC97234C648B</vt:lpwstr>
  </property>
  <property fmtid="{D5CDD505-2E9C-101B-9397-08002B2CF9AE}" pid="3" name="_dlc_DocIdItemGuid">
    <vt:lpwstr>53a7f96d-15ea-43ac-bb1f-db6ecbc02b02</vt:lpwstr>
  </property>
  <property fmtid="{D5CDD505-2E9C-101B-9397-08002B2CF9AE}" pid="4" name="TaxKeyword">
    <vt:lpwstr>1615;#Logos|dd3fc5af-9939-4f99-9ad6-be1e7b9c0e1c</vt:lpwstr>
  </property>
  <property fmtid="{D5CDD505-2E9C-101B-9397-08002B2CF9AE}" pid="5" name="Topic">
    <vt:lpwstr/>
  </property>
  <property fmtid="{D5CDD505-2E9C-101B-9397-08002B2CF9AE}" pid="6" name="Year">
    <vt:lpwstr/>
  </property>
  <property fmtid="{D5CDD505-2E9C-101B-9397-08002B2CF9AE}" pid="7" name="Heading">
    <vt:lpwstr/>
  </property>
  <property fmtid="{D5CDD505-2E9C-101B-9397-08002B2CF9AE}" pid="8" name="Grouping">
    <vt:lpwstr/>
  </property>
</Properties>
</file>